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ink/ink1.xml" ContentType="application/inkml+xml"/>
  <Override PartName="/ppt/ink/ink2.xml" ContentType="application/inkml+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6"/>
  </p:notesMasterIdLst>
  <p:handoutMasterIdLst>
    <p:handoutMasterId r:id="rId47"/>
  </p:handoutMasterIdLst>
  <p:sldIdLst>
    <p:sldId id="257" r:id="rId5"/>
    <p:sldId id="541" r:id="rId6"/>
    <p:sldId id="548" r:id="rId7"/>
    <p:sldId id="626" r:id="rId8"/>
    <p:sldId id="345" r:id="rId9"/>
    <p:sldId id="595" r:id="rId10"/>
    <p:sldId id="550" r:id="rId11"/>
    <p:sldId id="594" r:id="rId12"/>
    <p:sldId id="1078" r:id="rId13"/>
    <p:sldId id="348" r:id="rId14"/>
    <p:sldId id="1050" r:id="rId15"/>
    <p:sldId id="940" r:id="rId16"/>
    <p:sldId id="578" r:id="rId17"/>
    <p:sldId id="1461" r:id="rId18"/>
    <p:sldId id="1459" r:id="rId19"/>
    <p:sldId id="598" r:id="rId20"/>
    <p:sldId id="370" r:id="rId21"/>
    <p:sldId id="394" r:id="rId22"/>
    <p:sldId id="374" r:id="rId23"/>
    <p:sldId id="358" r:id="rId24"/>
    <p:sldId id="569" r:id="rId25"/>
    <p:sldId id="606" r:id="rId26"/>
    <p:sldId id="607" r:id="rId27"/>
    <p:sldId id="601" r:id="rId28"/>
    <p:sldId id="574" r:id="rId29"/>
    <p:sldId id="629" r:id="rId30"/>
    <p:sldId id="583" r:id="rId31"/>
    <p:sldId id="1071" r:id="rId32"/>
    <p:sldId id="1463" r:id="rId33"/>
    <p:sldId id="599" r:id="rId34"/>
    <p:sldId id="1462" r:id="rId35"/>
    <p:sldId id="1460" r:id="rId36"/>
    <p:sldId id="1079" r:id="rId37"/>
    <p:sldId id="417" r:id="rId38"/>
    <p:sldId id="1074" r:id="rId39"/>
    <p:sldId id="622" r:id="rId40"/>
    <p:sldId id="933" r:id="rId41"/>
    <p:sldId id="591" r:id="rId42"/>
    <p:sldId id="995" r:id="rId43"/>
    <p:sldId id="872" r:id="rId44"/>
    <p:sldId id="1080" r:id="rId45"/>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2D3F75-986A-26BB-A00A-4421747D4FBF}" name="Thomas, Candy - FPAC-NRCS, KS" initials="TK" userId="S::candy.thomas@usda.gov::bfd2d3cc-56fc-4443-9439-18e7fc23dce7" providerId="AD"/>
  <p188:author id="{83E2A99D-4809-5E9E-DA5B-1A8FBE48FBA7}" name="Marks, Elizabeth - FPAC-NRCS, NY" initials="EM" userId="S::elizabeth.marks@usda.gov::499f2236-5889-4db9-88fc-408f415fe506" providerId="AD"/>
  <p188:author id="{14CD02EE-2430-C213-3A9F-101BF8ADF657}" name="Durham, Willie - FPAC-NRCS, TX" initials="DT" userId="S::willie.durham@usda.gov::f6a535fb-7965-4b74-93ce-b1affc3b7e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nifer Moore-Kucera" initials="JM" lastIdx="4" clrIdx="0">
    <p:extLst>
      <p:ext uri="{19B8F6BF-5375-455C-9EA6-DF929625EA0E}">
        <p15:presenceInfo xmlns:p15="http://schemas.microsoft.com/office/powerpoint/2012/main" userId="Jennifer Moore-Kucera" providerId="None"/>
      </p:ext>
    </p:extLst>
  </p:cmAuthor>
  <p:cmAuthor id="2" name="Jennifer Moore-Kucera" initials="JM [2]" lastIdx="5" clrIdx="1">
    <p:extLst>
      <p:ext uri="{19B8F6BF-5375-455C-9EA6-DF929625EA0E}">
        <p15:presenceInfo xmlns:p15="http://schemas.microsoft.com/office/powerpoint/2012/main" userId="S::jmoorekucera@farmland.org::420f4f40-4928-4e15-9d7b-6b9671c70d08" providerId="AD"/>
      </p:ext>
    </p:extLst>
  </p:cmAuthor>
  <p:cmAuthor id="3" name="Thomas, Candy - NRCS, SALINA, KS" initials="TC-NSK" lastIdx="5" clrIdx="2">
    <p:extLst>
      <p:ext uri="{19B8F6BF-5375-455C-9EA6-DF929625EA0E}">
        <p15:presenceInfo xmlns:p15="http://schemas.microsoft.com/office/powerpoint/2012/main" userId="S-1-5-21-2443529608-3098792306-3041422421-823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41"/>
    <a:srgbClr val="00529D"/>
    <a:srgbClr val="001333"/>
    <a:srgbClr val="00529C"/>
    <a:srgbClr val="000F29"/>
    <a:srgbClr val="52381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16C896-9380-4473-8790-DEBB506FF631}" v="1" dt="2026-01-12T20:46:54.0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5316C896-9380-4473-8790-DEBB506FF631}"/>
    <pc:docChg chg="delSld">
      <pc:chgData name="Koch, Carl - FPAC-NRCS, WV" userId="S::carl.koch@usda.gov::8f9ea627-f344-4264-ba95-70db19643af5" providerId="AD" clId="Web-{5316C896-9380-4473-8790-DEBB506FF631}" dt="2026-01-12T20:46:54.005" v="0"/>
      <pc:docMkLst>
        <pc:docMk/>
      </pc:docMkLst>
      <pc:sldChg chg="del">
        <pc:chgData name="Koch, Carl - FPAC-NRCS, WV" userId="S::carl.koch@usda.gov::8f9ea627-f344-4264-ba95-70db19643af5" providerId="AD" clId="Web-{5316C896-9380-4473-8790-DEBB506FF631}" dt="2026-01-12T20:46:54.005" v="0"/>
        <pc:sldMkLst>
          <pc:docMk/>
          <pc:sldMk cId="4003810375" sldId="107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3ED254E-19EC-447C-82E0-7FFB70B88B37}"/>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28930566-A298-4766-935D-683AF1B63CDE}" type="slidenum">
              <a:rPr lang="en-US" smtClean="0"/>
              <a:t>‹#›</a:t>
            </a:fld>
            <a:endParaRPr lang="en-US"/>
          </a:p>
        </p:txBody>
      </p:sp>
    </p:spTree>
    <p:extLst>
      <p:ext uri="{BB962C8B-B14F-4D97-AF65-F5344CB8AC3E}">
        <p14:creationId xmlns:p14="http://schemas.microsoft.com/office/powerpoint/2010/main" val="187347749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2-05T04:35:12.197"/>
    </inkml:context>
    <inkml:brush xml:id="br0">
      <inkml:brushProperty name="width" value="0.05" units="cm"/>
      <inkml:brushProperty name="height" value="0.05" units="cm"/>
      <inkml:brushProperty name="color" value="#FFC114"/>
      <inkml:brushProperty name="ignorePressure" value="1"/>
    </inkml:brush>
  </inkml:definitions>
  <inkml:trace contextRef="#ctx0" brushRef="#br0">2123 938</inkml:trace>
  <inkml:trace contextRef="#ctx0" brushRef="#br0" timeOffset="39699.5">2066 104,'0'3,"-1"-1,0 0,0 0,1 0,-1 0,-1 1,1-1,0 0,-1 0,-3 6,-4 11,1-4,0 0,1 2,5-11,0 0,0 0,1 1,0-1,0 0,1 0,0 4,0 1,0 0,1 0,1 0,0 1,1-2,0 1,0 0,1-1,1 1,0 0,3 4,-4-9,-1 0,0 0,0 1,0-1,-1 1,0 0,0 0,-1 0,0 0,0 4,2 29,1-1,2 0,3 4,0 5,9 38,-15-60,0 1,-2-1,-1 9,-1-17,3 1,0 0,1 0,1 0,2 6,0 2,2 16,-3-19,0-1,2 5,6 7,-6-17,-1 0,0 2,6 46,-6-31,4 7,-6-28,2-1,-1 0,2 0,3 5,12 24,-8-10,-2-2,2-1,2 1,-9-18,-1 0,-1 1,0 0,-1 0,0 1,0 4,2 13,-2-1,-1 11,-2-20,1-1,1 1,1 0,3 10,-2-12,-1 1,-1 0,-1 0,-1 0,-1 12,0-13,2 1,0-1,4 17,-1-15,-2 1,-1 3,3 199,-5-214,1 0,0 0,1-1,0 1,1 0,0-1,0 1,4 6,3 5,2 1,1-2,1 1,7 10,-1 2,-1 0,-2 1,6 19,9 51,-20-53,-9-34,1 0,0-1,1 1,1-1,3 5,34 54,5 13,-34-54,-12-26,1-1,0 1,1-1,-1 0,1 0,1 0,1 2,2 1,2 0,-1-1,1 0,2 1,-10-8,1-1,-1 0,1 0,0 0,0 0,-1 0,1 0,0 0,0-1,0 0,33 2,-14-1,87 2,2-4,-16 0,-91 1,1 0,-1 0,0 0,1 0,-1 1,1 0,-1 0,0 0,1 0,-1 1,0 0,0 0,0 0,0 0,0 0,0 0,-1 0,1-1,0 0,0 1,0-2,0 1,0 0,0-1,1 0,11 1,17-2,-6 0,-15 0,0 2,0 0,0 0,0 1,0 1,0 0,-1 0,4 2,10 4,28 5,-41-12,1 0,-1-1,1 0,0-2,4 0,2 1,17 1,-34-1,0 0,0 0,-1 1,1-1,0 0,0 1,-1 0,1-1,0 1,-1 0,1 0,-1 0,1 0,-1 0,1 0,-1 1,0-1,0 0,1 1,-1-1,0 1,0-1,0 1,-1 0,1-1,0 1,-1 0,1-1,-1 1,1 0,-1 0,0 0,0 0,1 21,-2 27,0-48,1 0,-1-1,1 1,-1 0,0-1,0 1,0 0,0-1,0 1,0-1,0 0,0 1,-1-1,1 0,0 0,-1 0,1 0,-2 1,-6 3,0 0,0-1,0 0,1 0,0-1,-1 0,0 0,0 0,-1-1,1-1,-2 1,-19 0,-10-1,11-1,-7 3,-67 4,65-7,26 0,0 0,1 0,-1 1,1 1,-9 2,4-1,0 0,-1-1,1-1,-1 0,1-2,-3 0,-10 0,-11 2,35 1,-1 0,1-1,0 2,0-1,0 0,0 1,1 0,-1 0,-3 4,3-4,-20 17,0 1,-5 7,17-15,1 1,1 0,-7 12,11-14,0 0,1 1,0 0,1 0,1 0,0 1,-1 8,0 3,2 0,1 0,1 22,1-36,-1-1,-1 1,-2 10,1-8,1 0,0 5,0 179,3-104,-1-68,0 10,1 3,0-27,1 1,0-1,1 1,0-1,1 2,0 1,0 0,0 0,-1 0,-1 1,0-1,-1 1,-1 7,0-16,0 0,1 0,0-1,0 1,1-1,-1 1,2 2,19 38,-3-6,-12-24,1 0,0 0,1-1,1 0,0 0,1-1,1-1,0 0,1 0,0-1,1-1,1 1,12 7,0 2,-2 1,21 24,-38-36,0 1,-1-1,0 2,-1-1,0 1,-1 0,0 1,5 15,-2 0,2 17,-4-18,1-1,1 0,3 3,4 2,1-1,2 0,9 10,-9-13,-1 0,-1 1,-2 0,0 4,12 43,3 26,-7-22,-17-58,-2 1,0-1,-1 1,0 21,-2-11,6 26,6 16,4 5,-7-45,1-1,2 0,8 14,18 51,-12-31,-24-63,0 1,1-1,-1-1,1 1,2 3,-3-5,0 1,0-1,0 1,0 0,0-1,-1 1,1 0,-1 0,0 0,0 0,0 0,0 1,-1 0,1-1,0 1,0-1,1 1,0 0,-1-1,0-1,0 1,0 0,0-1,0 1,-1 0,0 0,1 0,-1 1,0 3,0-6</inkml:trace>
  <inkml:trace contextRef="#ctx0" brushRef="#br0" timeOffset="47454.75">1562 115,'1'5,"0"1,0 0,1-1,0 1,0-1,0 0,1 1,2 3,1 3,3 8,-1 0,-1 1,-1 0,-1 1,1 9,-1 5,-2 0,-1 33,-1-37,2 0,2-1,4 18,2 10,-4-15,-1-18,-2 1,-1 1,-1 11,-2-26,1 1,0 0,2-1,-1 1,2-1,0 0,3 8,-1-3,-1 1,1 14,-3-18,0 0,1-1,0 1,1-1,1 2,8 14,-2 0,-1 1,-1 1,-1 3,-2-8,6 11,4 14,-13-34,0 0,-2 1,0 8,4 33,6-8,-6-28,-1 2,-1 4,7 53,-3-27,-3 3,-3-41,1 0,1 0,1 0,0-1,3 5,1 5,4 18,-12-35,2 0,-1-1,1 1,0-1,1 0,0 0,1 0,0 0,5 7,0-4,-1 0,0 1,-1 0,-1 0,0 1,-1 0,1 4,37 103,-26-71,2 21,-7-23,23 101,-18-66,-12-65,0-1,1 1,0-1,2-1,0 1,7 8,-2 0,-1 2,5 15,8 16,-1-2,12 45,-5-12,-22-68,0-1,2 0,2 4,14 21,37 67,-42-76,-14-23,0 1,1 6,-7-14,-1 0,1-1,-2 1,1 0,-1 0,0 0,0 1,0 1,-1 77,-1-38,1-44,0 0,-1-1,1 1,-1 0,0-1,0 1,0-1,0 1,-1-1,-1 2,-6 16,-14 68,20-75,1 0,0 0,2-1,-1 3,1-3,-1 0,0 0,-1 0,0 0,-1 0,-3 9,1 1,1 0,1 0,1 0,1 1,1 9,-1-17,0-1,-2 1,0 0,0-1,-2 0,1 0,-2 1,-10 31,8-21,-1 0,-1 0,-2-1,0-1,-5 6,14-22,0-1,1 1,0 0,0 0,1 0,0 0,0 0,0 0,1 6,-1 9,-2 2,0-3,1 0,1-1,1 1,2 5,1-8,1-1,1 0,1 1,4 7,-3-8,1 3,1 0,1-1,10 13,39 52,3 7,-21-26,19 19,-37-50,-1 0,-2 1,-1 3,-10-21,2 7,0 0,-2 1,3 11,16 79,-23-99,0 1,1-1,1 1,2 1,6 15,69 140,-71-149,0 4,1 6,7 14,-6-16,0 2,2-1,16 24,71 104,-94-147,1-1,3 3,13 14,-24-26,-1 1,1-1,-1 0,0 1,0-1,-1 1,1-1,-1 1,0 0,0 0,-1 4,1 10,0 1,-2 7,0 5,1 34,0-66</inkml:trace>
  <inkml:trace contextRef="#ctx0" brushRef="#br0" timeOffset="55207.32">519 6751,'-3'-4,"0"0,0-1,0 1,1-1,-1 1,1-1,0 0,1 0,-1 0,1 0,-1-4,0-10,0 0,1-12,-2-23,0 28,-8-53,4-1,2-23,4 24,0 19,6-44,8 13,-3 31,-7 41,1 1,1-1,1 1,1 0,0 0,7-11,12-24,25-48,-10 33,3 1,3 2,50-52,-62 74,-1-1,5-14,-34 50,16-21,19-18,-16 20,17-19,22-17,-14 16,-1-5,18-28,6-17,-55 73,0-2,-2 1,10-24,-4 2,-5 14,5-18,-15 30,-2 0,0-1,-1 0,-1 0,-1-5,3-22,0 9,2 1,1 0,2 0,2 1,2 0,15-33,-15 44,-3 8,0-1,-2 0,0-1,-2 1,3-15,-4 7,2 0,1 0,5-11,0 2,-1 0,-2 0,5-35,-12 60,-1 1,2 0,0 0,4-10,5-9,-10 18,0-1,0 1,0-10,2-13,0 0,-1-1,-2 1,-2-1,-3-33,-1 22,-3-12,0-4,6 44,0 0,-2 0,0 0,-4-10,-7-18,0-8,7 25,3 16,0-1,2 0,0-3,0 7,1-1,-1 1,-1 0,0 0,0 0,-1 0,-1 1,0 0,-5-9,7 12,-1 0,2-1,-1 1,1-1,-2-7,-3-14,-6-12,8 22,-1 0,-1 0,-1 0,-3-3,-51-83,53 91,6 10,0 0,1 0,0 0,-1-1,1 1,1 0,-1-1,1 0,-1 0,0-4,-1-1,-1 1,0 0,0 0,-1 1,0-1,0 1,-2 0,0-3,3 6,0-1,0 1,1-1,0 0,0 0,1 0,-1 1,1 0,0 1,-1-1,0 1,-3-4,-8-12,4 3,-1 1,-1 0,0 0,-1 2,-14-13,13 13,-1 0,-1 1,0 0,-1 1,-2 0,3 1,-1 0,2-2,-1 0,0-2,-1-1,-1 1,-17-11,14 11,1-1,-8-8,-18-14,24 22,-1 2,0 1,-5-1,7 4,2-1,0 0,0-1,1-1,-1-2,-14-13,-2 1,-1 2,-38-20,67 41,1 0,0-1,-1 0,1 0,1 0,-1-1,-2-4,0 0,1 0,0-1,1 0,-1-4,-50-89,28 54,16 24,1-1,2-1,0 1,2-2,-4-20,6 18,2 0,0 0,2-14,-1 4,-2 1,-1-1,-3-1,4 15,2-1,1 1,1-10,0-3,0 6,-3-64,5 74,-2-30,0 48,0-1,0 0,-1 0,1 1,-2-1,-1-5,1 6,1-1,0 0,0 1,1-2,-4-14,4 19</inkml:trace>
  <inkml:trace contextRef="#ctx0" brushRef="#br0" timeOffset="63072.62">10 18,'-3'136,"1"-80,-3 195,5 476,0-721,1 0,-1-1,1 1,1-1,-1 1,1-1,0 1,0 0,6 10,0 0,1-1,14 27,-15-25,2 0,0-1,0-1,7 8,14 13,6 5,-5-11,1-2,1-1,29 16,-3-1,-22-14,21 21,-17-14,14 8,5 3,-33-25,15 8,12 8,-49-33,1 0,-1 0,1-1,0 0,0 0,0 0,0-1,1 0,4 0,-7-1,0 0,-1 1,1 0,-1-1,1 1,-1 1,0-1,0 1,0-1,0 1,0 0,0 1,-1-1,1 2,29 29,-9-8,1-1,3 0,-19-19,0 0,0-1,0 1,1-2,5 3,-13-7,4 4,1 0,0 0,-1 0,0 1,0-1,0 1,0 2,12 12,6 9,-17-20,0 2,1 1,-1 0,2 6,-2-4,0-1,8 9,1 2,-1 1,-1 0,-1 0,9 15,-16-25,1 0,-2-1,0 2,0-1,-1 1,-1-1,-1 1,0 0,-1 0,0 13,0-12,1 0,0 0,1 0,1-1,2 2,-2-1,0-1,0 1,-2 0,2 16,3 80,-2-55,-3 14,-2-51,-1 0,-2 0,0 0,-1 0,0-1,-6 11,-3 9,-20 37,17-38,-10 35,3-7,-12 30,-21 51,49-133,-1-1,0 0,-1-1,-1 0,-9 10,-6 7,1 2,1 2,1 0,1 1,-1 8,14-24,0 0,1 0,1 1,0 0,2 0,0 1,1 0,1-1,1 8,0-8,-1 0,0 0,-6 17,4-14,0 0,0 12,3-25,0 1,-1 0,0-1,-1 1,0-1,0 0,-1 0,0 0,-1-1,0 1,0-1,-2 2,0 2,0 1,1-1,-4 12,-6 11,11-23,-2 3,-1 0,0 0,0-1,-2 0,1-1,-2 0,-3 4,-2 0,2 0,0 2,1 0,-6 13,14-25,-6 12,-2 2,0-1,0-1,-2 0,-10 10,12-15,2 0,-1 1,2 0,0 0,0 2,-41 85,26-49,11-20,1 1,2 1,-2 15,-11 32,-14 47,30-102,-3 6,-1-1,-9 14,7-15,1 1,-3 15,11-28,2 0,-2 14,3-13,-10 50,6-40,1 0,0 12,4-27,0 1,-1-1,-1-1,0 1,-2 0,1-1,-7 14,2-9,-3 5,2 1,1-1,0 2,0 9,6-17,2 0,0 9,0-8,-3 19,1-26,0 1,-1 0,-1-1,0 0,-1 0,-4 6,1 0,0 1,0 4,5-12,1 0,1-1,0 1,0 10,0 45,2-47,-1-6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2-05T04:37:17.683"/>
    </inkml:context>
    <inkml:brush xml:id="br0">
      <inkml:brushProperty name="width" value="0.05" units="cm"/>
      <inkml:brushProperty name="height" value="0.05" units="cm"/>
      <inkml:brushProperty name="color" value="#FFC114"/>
      <inkml:brushProperty name="ignorePressure" value="1"/>
    </inkml:brush>
  </inkml:definitions>
  <inkml:trace contextRef="#ctx0" brushRef="#br0">526 804,'0'22,"2"0,0 1,2 5,2 22,-5-35,1 1,1-1,0 0,3 8,0-5,-1 0,-2 0,0 1,0-1,-2 1,0-1,-1 2,-1 568,1-578,-1 1,-1-1,0 1,-1-1,-1 3,1 0,0 0,0-1,1 4,1-7,-1-1,0 1,0-1,-2 4,-4 15,6-14,0 1,1-1,1 1,0-1,1 5,1 17,-9 90,3-91,-4 12,4-21,0 0,1 1,2 3,1 424,2-398,9 43,-1-7,-7-60,3-1,4 17,-1-13,1 26,18 211,-26-241,-1-12,1-1,0 1,4 10,15 42,5 19,-22-71,-1 1,0 0,0 16,-3-21,1 0,1 0,0 0,1 0,1 0,3 8,1 5,5 25,-8-29,1 1,8 18,15 45,-13-36,2 2,-6-11,3-2,18 36,45 72,-50-100,-14-27,-2 1,10 23,7 24,13 33,-26-56,-2-2,18 35,-19-56,13 20,4 7,-17-29,7 9,-8-13,-1 1,4 8,85 193,-65-141,3-2,7 6,-31-58,2 4,12 29,-24-48,0 1,-1 0,0 0,-1 1,0-1,-1 1,0-1,0 1,-2 72,1 58,2-120,2 0,5 20,0 2,-5-28,0 1,1-1,7 13,-6-12,0 0,0 1,-1 3,0 0,1 9,2 24,-6-46,-1 0,1-1,1 1,-1-1,1 0,0 1,2 2,11 26,-12-25,-2 0,1 0,-1 1,-1-1,1 9,7 38,-8-50</inkml:trace>
  <inkml:trace contextRef="#ctx0" brushRef="#br0" timeOffset="1639.61">637 890,'-3'-2,"-6"-9,0 0,-4-6,10 12,1 1,-1-1,1 0,0 0,0 1,0-1,1-1,-1-2,-1-17,2 1,0-25,0-22,-1 53,-7-142,10 133,0-1,2 1,1 0,6-23,-4 27,2 0,0 0,2 1,0 0,1 1,14-19,-12 21,1 2,1 0,10-8,-24 24</inkml:trace>
  <inkml:trace contextRef="#ctx0" brushRef="#br0" timeOffset="7244.72">219 0,'-5'7,"0"0,1-1,0 1,1 1,-3 5,-2 5,-5 12,2 0,1 0,0 6,-2 3,5-11,2-1,-1 12,1-8,-7 25,-3 0,2 1,-2 24,-1 20,8-57,1 0,0 45,6 5,-5 8,2-31,5 57,-1-111,2 10,2 0,0 0,2 0,4 25,-6-16,0 7,0 5,0-24,1-1,1 1,1-1,1-1,5 10,1 2,5 25,-3-5,-8-31,-1 0,-2 0,0 1,-2 0,0 3,-2 80,-2-56,3 0,1-1,6 17,-3-25,-2 0,-1 31,-2-47,2-1,2 1,1 4,6 39,-2 70,-7-69,0-41,6 23,-4-25,-1 1,-1 4,0 25,8 42,-7-63,0 18,-1-17,3 15,-3-30,25 175,-22-146,2 0,11 32,34 98,-44-152,83 317,-74-273,34 112,-33-132,20 36,-14-42,3-1,32 40,-57-82,24 33,-9-13,-2 0,0 0,4 12,46 86,-58-108,0-1,2-1,9 11,-11-13,1 0,-1 1,-1 0,0 0,5 11,-3-2,41 92,-29-66,-1 3,-6-13,2-1,9 14,-7-18,48 79,-45-78,2-1,10 9,-15-17,-1 0,-1 1,-1 1,-2 0,9 20,-20-38,0 1,-1-1,1 1,-2-1,1 1,-1 0,0-1,0 1,-2 4,1 16,1 1,-1-8,1-1,2 1,-1-1,5 17,0-15,0-1,2-1,4 10,-2-5,-1 1,-1 0,-1 0,-1 1,-2 0,0 0,-2 0,-1 0,-1 3,0-21,1 0,0 0,0 0,1 0,0 0,1 1,6 14,6 12,-5-13,-5-9,-3-9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BF4CB4F-A777-4E75-8920-F44C9975E81D}" type="datetimeFigureOut">
              <a:rPr lang="en-US" smtClean="0"/>
              <a:t>1/12/2026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8BD3564-BA70-487D-809A-030C0B32E9FE}" type="slidenum">
              <a:rPr lang="en-US" smtClean="0"/>
              <a:t>‹#›</a:t>
            </a:fld>
            <a:endParaRPr lang="en-US"/>
          </a:p>
        </p:txBody>
      </p:sp>
    </p:spTree>
    <p:extLst>
      <p:ext uri="{BB962C8B-B14F-4D97-AF65-F5344CB8AC3E}">
        <p14:creationId xmlns:p14="http://schemas.microsoft.com/office/powerpoint/2010/main" val="163958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mazon.com/s/ref=dp_byline_sr_book_1?ie=UTF8&amp;field-author=No+Author&amp;text=No+Author&amp;sort=relevancerank&amp;search-alias=book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i.org/10.1111/gcb.14781"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doi.org/10.1111/nph.15361" TargetMode="External"/><Relationship Id="rId4" Type="http://schemas.openxmlformats.org/officeDocument/2006/relationships/hyperlink" Target="https://doi.org/10.1111/gcb.14482"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ncbi.nlm.nih.gov/pmc/articles/PMC5108259/"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dx.doi.org/10.1002/ece3.2553"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extension.psu.edu/plants/crops/cropping-systems/documents/mycorrhizal-fungi-and-field-crops.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en.wikipedia.org/wiki/Microbe"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en.wikipedia.org/wiki/Nitrification" TargetMode="External"/><Relationship Id="rId4" Type="http://schemas.openxmlformats.org/officeDocument/2006/relationships/hyperlink" Target="https://en.wikipedia.org/wiki/Ammonification"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ata.europa.eu/doi/10.2788/2613"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Only change the name, date, and location.</a:t>
            </a:r>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a:t>
            </a:fld>
            <a:endParaRPr lang="en-US"/>
          </a:p>
        </p:txBody>
      </p:sp>
    </p:spTree>
    <p:extLst>
      <p:ext uri="{BB962C8B-B14F-4D97-AF65-F5344CB8AC3E}">
        <p14:creationId xmlns:p14="http://schemas.microsoft.com/office/powerpoint/2010/main" val="3544595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en-US" sz="1400" dirty="0">
                <a:solidFill>
                  <a:schemeClr val="accent2"/>
                </a:solidFill>
              </a:rPr>
              <a:t>There are numerous factors that influence biodiversity and activity of soil organisms. Although microbes can exist in the most extreme environments possible, most agricultural soils benefit from the following conditions: </a:t>
            </a:r>
          </a:p>
          <a:p>
            <a:pPr marL="483235" lvl="1"/>
            <a:r>
              <a:rPr lang="en-US" sz="1300" dirty="0"/>
              <a:t>Near-neutral pH (6-7.5); Warm soil temps (60-90°F)</a:t>
            </a:r>
            <a:endParaRPr lang="en-US" sz="1300" dirty="0">
              <a:cs typeface="Calibri"/>
            </a:endParaRPr>
          </a:p>
          <a:p>
            <a:pPr marL="483235" lvl="1"/>
            <a:r>
              <a:rPr lang="en-US" sz="1300" dirty="0"/>
              <a:t>Soil water at field capacity; Good aeration (low bulk density)</a:t>
            </a:r>
            <a:endParaRPr lang="en-US" sz="1300" dirty="0">
              <a:cs typeface="Calibri"/>
            </a:endParaRPr>
          </a:p>
          <a:p>
            <a:pPr marL="483235" lvl="1"/>
            <a:r>
              <a:rPr lang="en-US" sz="1300" dirty="0"/>
              <a:t>Abundant and diverse food sources; Diverse soil pore sizes</a:t>
            </a:r>
            <a:endParaRPr lang="en-US" sz="1300" dirty="0">
              <a:cs typeface="Calibri"/>
            </a:endParaRPr>
          </a:p>
          <a:p>
            <a:pPr marL="483235" lvl="1"/>
            <a:r>
              <a:rPr lang="en-US" sz="1300" dirty="0"/>
              <a:t>Minimal contaminants, salts</a:t>
            </a:r>
            <a:endParaRPr lang="en-US" sz="1300" dirty="0">
              <a:solidFill>
                <a:schemeClr val="accent2"/>
              </a:solidFill>
              <a:cs typeface="Calibri" panose="020F0502020204030204"/>
            </a:endParaRPr>
          </a:p>
          <a:p>
            <a:r>
              <a:rPr lang="en-US" sz="1400" dirty="0">
                <a:solidFill>
                  <a:schemeClr val="accent2"/>
                </a:solidFill>
              </a:rPr>
              <a:t>Equate it to the goldilocks</a:t>
            </a:r>
            <a:endParaRPr lang="en-US" sz="1400" dirty="0">
              <a:solidFill>
                <a:schemeClr val="accent2"/>
              </a:solidFill>
              <a:cs typeface="Calibri"/>
            </a:endParaRPr>
          </a:p>
          <a:p>
            <a:pPr defTabSz="1021806">
              <a:defRPr/>
            </a:pPr>
            <a:r>
              <a:rPr lang="en-US" sz="1500" dirty="0"/>
              <a:t>Paraphrased from Turbe et al., 2010</a:t>
            </a:r>
            <a:endParaRPr lang="en-US" sz="1500" dirty="0">
              <a:cs typeface="Calibri"/>
            </a:endParaRPr>
          </a:p>
          <a:p>
            <a:pPr defTabSz="1021806">
              <a:defRPr/>
            </a:pPr>
            <a:r>
              <a:rPr lang="en-US" sz="1500" dirty="0"/>
              <a:t>The majority of life in soil is not in an active state but often remain in a resting stage that allows them to stay alive when conditions are not conducive but rebound quickly when conditions improve. </a:t>
            </a:r>
            <a:endParaRPr lang="en-US" sz="1500" dirty="0">
              <a:cs typeface="Calibri"/>
            </a:endParaRPr>
          </a:p>
          <a:p>
            <a:pPr defTabSz="1021806">
              <a:defRPr/>
            </a:pPr>
            <a:r>
              <a:rPr lang="en-US" sz="1500" b="1" dirty="0"/>
              <a:t>For example,</a:t>
            </a:r>
            <a:r>
              <a:rPr lang="en-US" sz="1500" dirty="0"/>
              <a:t> over 90% bacteria in soil are inactive because they have not been able to move towards an organic substrate to use but spring to life quickly upon rewetting of soil to redistribute soluble organic C and nutrients.</a:t>
            </a:r>
            <a:endParaRPr lang="en-US" sz="1500" dirty="0">
              <a:ea typeface="Calibri"/>
              <a:cs typeface="Calibri"/>
            </a:endParaRPr>
          </a:p>
          <a:p>
            <a:pPr defTabSz="1021806">
              <a:defRPr/>
            </a:pPr>
            <a:r>
              <a:rPr lang="en-US" sz="1500" dirty="0"/>
              <a:t>If we want to encourage a diverse and healthy habitat for microorganisms we must provide food, nutrients, proper aeration, pH, water, etc.</a:t>
            </a:r>
            <a:endParaRPr lang="en-US" sz="1500" dirty="0">
              <a:cs typeface="Calibri"/>
            </a:endParaRPr>
          </a:p>
          <a:p>
            <a:pPr defTabSz="1021806">
              <a:defRPr/>
            </a:pPr>
            <a:endParaRPr lang="en-US" sz="1500"/>
          </a:p>
          <a:p>
            <a:pPr defTabSz="1021806">
              <a:defRPr/>
            </a:pPr>
            <a:r>
              <a:rPr lang="en-US" sz="1500" dirty="0">
                <a:ea typeface="Calibri" panose="020F0502020204030204"/>
                <a:cs typeface="Calibri" panose="020F0502020204030204"/>
              </a:rPr>
              <a:t>Survival Strategies:</a:t>
            </a:r>
            <a:endParaRPr lang="en-US" sz="1500" dirty="0"/>
          </a:p>
          <a:p>
            <a:pPr defTabSz="1021806">
              <a:defRPr/>
            </a:pPr>
            <a:r>
              <a:rPr lang="en-US" sz="1500" dirty="0"/>
              <a:t>‘</a:t>
            </a:r>
            <a:r>
              <a:rPr lang="en-US" sz="1500" dirty="0" err="1"/>
              <a:t>crytobiosis</a:t>
            </a:r>
            <a:r>
              <a:rPr lang="en-US" sz="1500" dirty="0"/>
              <a:t>’ = suspended metabolism to survive extreme temperatures or dryness</a:t>
            </a:r>
            <a:endParaRPr lang="en-US" sz="1500" dirty="0">
              <a:ea typeface="Calibri"/>
              <a:cs typeface="Calibri"/>
            </a:endParaRPr>
          </a:p>
          <a:p>
            <a:r>
              <a:rPr lang="en-US" sz="1500" dirty="0"/>
              <a:t>Protists and  nematodes form cysts</a:t>
            </a:r>
            <a:endParaRPr lang="en-US" sz="1500" dirty="0">
              <a:cs typeface="Calibri"/>
            </a:endParaRPr>
          </a:p>
          <a:p>
            <a:r>
              <a:rPr lang="en-US" sz="1500" dirty="0"/>
              <a:t>Bacteria form endospores</a:t>
            </a:r>
            <a:endParaRPr lang="en-US" sz="1500" dirty="0">
              <a:cs typeface="Calibri"/>
            </a:endParaRPr>
          </a:p>
          <a:p>
            <a:r>
              <a:rPr lang="en-US" sz="1500" dirty="0"/>
              <a:t>Fungi form spores</a:t>
            </a:r>
            <a:endParaRPr lang="en-US" sz="1500" dirty="0">
              <a:cs typeface="Calibri"/>
            </a:endParaRPr>
          </a:p>
          <a:p>
            <a:r>
              <a:rPr lang="en-US" sz="1500" dirty="0"/>
              <a:t>Bacteria and fungi change cell chemistry</a:t>
            </a:r>
            <a:endParaRPr lang="en-US" sz="1500" dirty="0">
              <a:cs typeface="Calibri"/>
            </a:endParaRPr>
          </a:p>
          <a:p>
            <a:r>
              <a:rPr lang="en-US" sz="1500" dirty="0"/>
              <a:t>Microarthropods can enter a state of ‘</a:t>
            </a:r>
            <a:r>
              <a:rPr lang="en-US" sz="1500" dirty="0" err="1"/>
              <a:t>crytobiosis</a:t>
            </a:r>
            <a:r>
              <a:rPr lang="en-US" sz="1500" dirty="0"/>
              <a:t>’</a:t>
            </a:r>
            <a:endParaRPr lang="en-US" sz="1500" dirty="0">
              <a:ea typeface="Calibri"/>
              <a:cs typeface="Calibri"/>
            </a:endParaRPr>
          </a:p>
          <a:p>
            <a:endParaRPr lang="en-US" sz="1500">
              <a:solidFill>
                <a:schemeClr val="accent2"/>
              </a:solidFill>
            </a:endParaRPr>
          </a:p>
          <a:p>
            <a:r>
              <a:rPr lang="en-US" sz="2000" b="1">
                <a:solidFill>
                  <a:srgbClr val="0F1111"/>
                </a:solidFill>
                <a:highlight>
                  <a:srgbClr val="FFFFFF"/>
                </a:highlight>
                <a:latin typeface="Amazon Ember"/>
              </a:rPr>
              <a:t> Photo: The</a:t>
            </a:r>
            <a:r>
              <a:rPr lang="en-US" sz="2000" b="1" i="0" u="none" strike="noStrike">
                <a:solidFill>
                  <a:srgbClr val="0F1111"/>
                </a:solidFill>
                <a:effectLst/>
                <a:highlight>
                  <a:srgbClr val="FFFFFF"/>
                </a:highlight>
                <a:latin typeface="Amazon Ember"/>
              </a:rPr>
              <a:t> Story of Goldilocks and the Three Bears. Read Along With Me </a:t>
            </a:r>
            <a:r>
              <a:rPr lang="en-US" sz="2000" b="1" i="0" u="none" strike="noStrike" dirty="0">
                <a:solidFill>
                  <a:srgbClr val="565959"/>
                </a:solidFill>
                <a:effectLst/>
                <a:highlight>
                  <a:srgbClr val="FFFFFF"/>
                </a:highlight>
                <a:latin typeface="Amazon Ember"/>
              </a:rPr>
              <a:t>Paperback – January 1, 1962</a:t>
            </a:r>
            <a:endParaRPr lang="en-US" sz="2000" b="1" i="0" u="none" strike="noStrike" dirty="0">
              <a:solidFill>
                <a:srgbClr val="0F1111"/>
              </a:solidFill>
              <a:effectLst/>
              <a:highlight>
                <a:srgbClr val="FFFFFF"/>
              </a:highlight>
              <a:latin typeface="Amazon Ember"/>
            </a:endParaRPr>
          </a:p>
          <a:p>
            <a:pPr algn="l"/>
            <a:r>
              <a:rPr lang="en-US" sz="2000" b="0" i="0" dirty="0">
                <a:solidFill>
                  <a:srgbClr val="0F1111"/>
                </a:solidFill>
                <a:effectLst/>
                <a:highlight>
                  <a:srgbClr val="FFFFFF"/>
                </a:highlight>
                <a:latin typeface="Amazon Ember"/>
              </a:rPr>
              <a:t>by </a:t>
            </a:r>
            <a:r>
              <a:rPr lang="en-US" sz="2000" b="0" i="0" u="none" strike="noStrike" dirty="0">
                <a:solidFill>
                  <a:srgbClr val="007185"/>
                </a:solidFill>
                <a:effectLst/>
                <a:highlight>
                  <a:srgbClr val="FFFFFF"/>
                </a:highlight>
                <a:latin typeface="Amazon Ember"/>
                <a:hlinkClick r:id="rId3"/>
              </a:rPr>
              <a:t>No Author</a:t>
            </a:r>
            <a:r>
              <a:rPr lang="en-US" sz="2000" b="0" i="0" dirty="0">
                <a:solidFill>
                  <a:srgbClr val="0F1111"/>
                </a:solidFill>
                <a:effectLst/>
                <a:highlight>
                  <a:srgbClr val="FFFFFF"/>
                </a:highlight>
                <a:latin typeface="Amazon Ember"/>
              </a:rPr>
              <a:t> </a:t>
            </a:r>
            <a:r>
              <a:rPr lang="en-US" sz="2000" b="0" i="0" dirty="0">
                <a:solidFill>
                  <a:srgbClr val="565959"/>
                </a:solidFill>
                <a:effectLst/>
                <a:highlight>
                  <a:srgbClr val="FFFFFF"/>
                </a:highlight>
                <a:latin typeface="Amazon Ember"/>
              </a:rPr>
              <a:t>(Author) Publisher Samual Lowe Co. Kenosha, WI. </a:t>
            </a:r>
            <a:endParaRPr lang="en-US" sz="2000" b="0" i="0" dirty="0">
              <a:solidFill>
                <a:srgbClr val="0F1111"/>
              </a:solidFill>
              <a:effectLst/>
              <a:highlight>
                <a:srgbClr val="FFFFFF"/>
              </a:highlight>
              <a:latin typeface="Amazon Ember"/>
            </a:endParaRPr>
          </a:p>
          <a:p>
            <a:endParaRPr lang="en-US" sz="1400">
              <a:solidFill>
                <a:schemeClr val="accent2"/>
              </a:solidFill>
            </a:endParaRP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11</a:t>
            </a:fld>
            <a:endParaRPr lang="en-US"/>
          </a:p>
        </p:txBody>
      </p:sp>
    </p:spTree>
    <p:extLst>
      <p:ext uri="{BB962C8B-B14F-4D97-AF65-F5344CB8AC3E}">
        <p14:creationId xmlns:p14="http://schemas.microsoft.com/office/powerpoint/2010/main" val="993699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8704" eaLnBrk="0" hangingPunct="0">
              <a:spcBef>
                <a:spcPct val="30000"/>
              </a:spcBef>
              <a:defRPr sz="1300">
                <a:solidFill>
                  <a:schemeClr val="tx1"/>
                </a:solidFill>
                <a:latin typeface="Arial" pitchFamily="34" charset="0"/>
              </a:defRPr>
            </a:lvl1pPr>
            <a:lvl2pPr marL="822292" indent="-315491" defTabSz="1028704" eaLnBrk="0" hangingPunct="0">
              <a:spcBef>
                <a:spcPct val="30000"/>
              </a:spcBef>
              <a:defRPr sz="1300">
                <a:solidFill>
                  <a:schemeClr val="tx1"/>
                </a:solidFill>
                <a:latin typeface="Arial" pitchFamily="34" charset="0"/>
              </a:defRPr>
            </a:lvl2pPr>
            <a:lvl3pPr marL="1263645" indent="-251722" defTabSz="1028704" eaLnBrk="0" hangingPunct="0">
              <a:spcBef>
                <a:spcPct val="30000"/>
              </a:spcBef>
              <a:defRPr sz="1300">
                <a:solidFill>
                  <a:schemeClr val="tx1"/>
                </a:solidFill>
                <a:latin typeface="Arial" pitchFamily="34" charset="0"/>
              </a:defRPr>
            </a:lvl3pPr>
            <a:lvl4pPr marL="1770445" indent="-251722" defTabSz="1028704" eaLnBrk="0" hangingPunct="0">
              <a:spcBef>
                <a:spcPct val="30000"/>
              </a:spcBef>
              <a:defRPr sz="1300">
                <a:solidFill>
                  <a:schemeClr val="tx1"/>
                </a:solidFill>
                <a:latin typeface="Arial" pitchFamily="34" charset="0"/>
              </a:defRPr>
            </a:lvl4pPr>
            <a:lvl5pPr marL="2277245" indent="-251722" defTabSz="1028704" eaLnBrk="0" hangingPunct="0">
              <a:spcBef>
                <a:spcPct val="30000"/>
              </a:spcBef>
              <a:defRPr sz="1300">
                <a:solidFill>
                  <a:schemeClr val="tx1"/>
                </a:solidFill>
                <a:latin typeface="Arial" pitchFamily="34" charset="0"/>
              </a:defRPr>
            </a:lvl5pPr>
            <a:lvl6pPr marL="2760551" indent="-251722" defTabSz="1028704" eaLnBrk="0" fontAlgn="base" hangingPunct="0">
              <a:spcBef>
                <a:spcPct val="30000"/>
              </a:spcBef>
              <a:spcAft>
                <a:spcPct val="0"/>
              </a:spcAft>
              <a:defRPr sz="1300">
                <a:solidFill>
                  <a:schemeClr val="tx1"/>
                </a:solidFill>
                <a:latin typeface="Arial" pitchFamily="34" charset="0"/>
              </a:defRPr>
            </a:lvl6pPr>
            <a:lvl7pPr marL="3243857" indent="-251722" defTabSz="1028704" eaLnBrk="0" fontAlgn="base" hangingPunct="0">
              <a:spcBef>
                <a:spcPct val="30000"/>
              </a:spcBef>
              <a:spcAft>
                <a:spcPct val="0"/>
              </a:spcAft>
              <a:defRPr sz="1300">
                <a:solidFill>
                  <a:schemeClr val="tx1"/>
                </a:solidFill>
                <a:latin typeface="Arial" pitchFamily="34" charset="0"/>
              </a:defRPr>
            </a:lvl7pPr>
            <a:lvl8pPr marL="3727163" indent="-251722" defTabSz="1028704" eaLnBrk="0" fontAlgn="base" hangingPunct="0">
              <a:spcBef>
                <a:spcPct val="30000"/>
              </a:spcBef>
              <a:spcAft>
                <a:spcPct val="0"/>
              </a:spcAft>
              <a:defRPr sz="1300">
                <a:solidFill>
                  <a:schemeClr val="tx1"/>
                </a:solidFill>
                <a:latin typeface="Arial" pitchFamily="34" charset="0"/>
              </a:defRPr>
            </a:lvl8pPr>
            <a:lvl9pPr marL="4210469" indent="-251722" defTabSz="1028704"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4452043D-4EF3-4F75-8741-D12204C509A3}" type="slidenum">
              <a:rPr lang="en-US" altLang="en-US" sz="1400">
                <a:latin typeface="Times New Roman" pitchFamily="18" charset="0"/>
                <a:ea typeface="ＭＳ Ｐゴシック" pitchFamily="34" charset="-128"/>
              </a:rPr>
              <a:pPr eaLnBrk="1" hangingPunct="1">
                <a:spcBef>
                  <a:spcPct val="0"/>
                </a:spcBef>
              </a:pPr>
              <a:t>12</a:t>
            </a:fld>
            <a:endParaRPr lang="en-US" altLang="en-US" sz="1400">
              <a:latin typeface="Times New Roman" pitchFamily="18" charset="0"/>
              <a:ea typeface="ＭＳ Ｐゴシック" pitchFamily="34" charset="-128"/>
            </a:endParaRPr>
          </a:p>
        </p:txBody>
      </p:sp>
      <p:sp>
        <p:nvSpPr>
          <p:cNvPr id="9011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xfrm>
            <a:off x="1041401" y="4788933"/>
            <a:ext cx="5720080" cy="4535566"/>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9230" indent="-189230">
              <a:buFont typeface="Arial" pitchFamily="34" charset="0"/>
              <a:buChar char="•"/>
              <a:defRPr/>
            </a:pPr>
            <a:r>
              <a:rPr lang="en-US"/>
              <a:t>Greatest activity in temperate systems occurs in late spring and early summer when temperature and moisture are optimal for growth</a:t>
            </a:r>
          </a:p>
          <a:p>
            <a:pPr marL="189230" indent="-189230">
              <a:buFont typeface="Arial" pitchFamily="34" charset="0"/>
              <a:buChar char="•"/>
              <a:defRPr/>
            </a:pPr>
            <a:r>
              <a:rPr lang="en-US"/>
              <a:t>Not all organisms are active at a particular time, some remain dormant only to become active later in the season, this results benefits being stretched out over time</a:t>
            </a:r>
            <a:endParaRPr lang="en-US">
              <a:cs typeface="Calibri"/>
            </a:endParaRPr>
          </a:p>
          <a:p>
            <a:pPr>
              <a:defRPr/>
            </a:pPr>
            <a:r>
              <a:rPr lang="en-US">
                <a:cs typeface="Calibri"/>
              </a:rPr>
              <a:t>(ENGAGE CLASS) Talk through why activity is like this. Look at timeline in months, think about plants growing releasing root exudates,  </a:t>
            </a:r>
          </a:p>
          <a:p>
            <a:pPr>
              <a:defRPr/>
            </a:pPr>
            <a:endParaRPr lang="en-US"/>
          </a:p>
          <a:p>
            <a:pPr>
              <a:defRPr/>
            </a:pPr>
            <a:r>
              <a:rPr lang="en-US"/>
              <a:t>File name:  A-7, 250KB (also Season.jpg at 1917K)</a:t>
            </a:r>
            <a:endParaRPr lang="en-US">
              <a:cs typeface="Calibri"/>
            </a:endParaRPr>
          </a:p>
          <a:p>
            <a:pPr eaLnBrk="1" hangingPunct="1">
              <a:lnSpc>
                <a:spcPct val="80000"/>
              </a:lnSpc>
              <a:spcBef>
                <a:spcPct val="0"/>
              </a:spcBef>
              <a:buFontTx/>
              <a:buNone/>
            </a:pPr>
            <a:r>
              <a:rPr lang="en-US"/>
              <a:t>Image courtesy of SWCS Soil biology primer </a:t>
            </a:r>
            <a:endParaRPr lang="en-US" altLang="en-US" sz="1200">
              <a:latin typeface="Book Antiqua" panose="02040602050305030304" pitchFamily="18" charset="0"/>
              <a:cs typeface="Arial" panose="020B0604020202020204" pitchFamily="34" charset="0"/>
            </a:endParaRPr>
          </a:p>
          <a:p>
            <a:pPr eaLnBrk="1" hangingPunct="1">
              <a:lnSpc>
                <a:spcPct val="80000"/>
              </a:lnSpc>
              <a:buFont typeface="Arial" panose="020B0604020202020204" pitchFamily="34" charset="0"/>
              <a:buNone/>
            </a:pPr>
            <a:r>
              <a:rPr lang="en-US" altLang="en-US" sz="1200">
                <a:latin typeface="Book Antiqua" panose="02040602050305030304" pitchFamily="18" charset="0"/>
              </a:rPr>
              <a:t>Ingham, E.R., </a:t>
            </a:r>
            <a:r>
              <a:rPr lang="en-US" altLang="en-US" sz="1200" err="1">
                <a:latin typeface="Book Antiqua" panose="02040602050305030304" pitchFamily="18" charset="0"/>
              </a:rPr>
              <a:t>Moldenke</a:t>
            </a:r>
            <a:r>
              <a:rPr lang="en-US" altLang="en-US" sz="1200">
                <a:latin typeface="Book Antiqua" panose="02040602050305030304" pitchFamily="18" charset="0"/>
              </a:rPr>
              <a:t>, A.R., and Edwards, C.A.  2000.  Soil Biology Primer.  Soil &amp; Water </a:t>
            </a:r>
            <a:r>
              <a:rPr lang="en-US" altLang="en-US" sz="1200" err="1">
                <a:latin typeface="Book Antiqua" panose="02040602050305030304" pitchFamily="18" charset="0"/>
              </a:rPr>
              <a:t>Conserv</a:t>
            </a:r>
            <a:r>
              <a:rPr lang="en-US" altLang="en-US" sz="1200">
                <a:latin typeface="Book Antiqua" panose="02040602050305030304" pitchFamily="18" charset="0"/>
              </a:rPr>
              <a:t>. Soc’y, Ankeny, IA.</a:t>
            </a:r>
          </a:p>
          <a:p>
            <a:pPr>
              <a:defRPr/>
            </a:pPr>
            <a:endParaRPr lang="en-US"/>
          </a:p>
        </p:txBody>
      </p:sp>
    </p:spTree>
    <p:extLst>
      <p:ext uri="{BB962C8B-B14F-4D97-AF65-F5344CB8AC3E}">
        <p14:creationId xmlns:p14="http://schemas.microsoft.com/office/powerpoint/2010/main" val="3294759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r>
              <a:rPr lang="en-US" sz="1300">
                <a:ea typeface="ＭＳ Ｐゴシック"/>
                <a:cs typeface="Calibri"/>
              </a:rPr>
              <a:t>Bioturbation is the mixing of (plant) residues into soils and sediments by biotic activity. It is one of the fundamental processes in ecology, as it stimulates decomposition, creates habitats for other (micro)fauna and increases gas- and water flow through the soil.</a:t>
            </a:r>
          </a:p>
          <a:p>
            <a:endParaRPr lang="en-US" sz="1300">
              <a:ea typeface="ＭＳ Ｐゴシック"/>
              <a:cs typeface="Calibri"/>
            </a:endParaRPr>
          </a:p>
          <a:p>
            <a:r>
              <a:rPr lang="en-US" sz="1300">
                <a:ea typeface="ＭＳ Ｐゴシック"/>
                <a:cs typeface="Calibri"/>
              </a:rPr>
              <a:t> Here you can see a system without (left) and with (right) ASK Participants!!! What do you see on the right vs. The left?  soil fauna such as earthworms, </a:t>
            </a:r>
            <a:r>
              <a:rPr lang="en-US" sz="1300" err="1">
                <a:ea typeface="ＭＳ Ｐゴシック"/>
                <a:cs typeface="Calibri"/>
              </a:rPr>
              <a:t>potworms</a:t>
            </a:r>
            <a:r>
              <a:rPr lang="en-US" sz="1300">
                <a:ea typeface="ＭＳ Ｐゴシック"/>
                <a:cs typeface="Calibri"/>
              </a:rPr>
              <a:t>, collembola, mites and isopods over a 15 weeks period. </a:t>
            </a:r>
            <a:endParaRPr lang="en-US">
              <a:ea typeface="ＭＳ Ｐゴシック"/>
              <a:cs typeface="Calibri"/>
            </a:endParaRPr>
          </a:p>
          <a:p>
            <a:r>
              <a:rPr lang="en-US" sz="1300">
                <a:ea typeface="ＭＳ Ｐゴシック"/>
                <a:cs typeface="Calibri"/>
              </a:rPr>
              <a:t>Point out shredders increasing biomass contact with the soil microbiome</a:t>
            </a:r>
          </a:p>
          <a:p>
            <a:r>
              <a:rPr lang="en-US" sz="1300">
                <a:ea typeface="ＭＳ Ｐゴシック"/>
                <a:cs typeface="Calibri"/>
              </a:rPr>
              <a:t>Point out the porosity on the right vs. The left</a:t>
            </a:r>
          </a:p>
          <a:p>
            <a:r>
              <a:rPr lang="en-US" sz="1300">
                <a:ea typeface="ＭＳ Ｐゴシック"/>
                <a:cs typeface="Calibri"/>
              </a:rPr>
              <a:t>As this biomass is broken down it's nutrients are being release processed into the soil biology and cycled back to plants as a plant available nutrient.  Over time this can help reduce inputs.  </a:t>
            </a:r>
          </a:p>
          <a:p>
            <a:endParaRPr lang="en-US" sz="1300">
              <a:ea typeface="ＭＳ Ｐゴシック"/>
              <a:cs typeface="Calibri"/>
            </a:endParaRPr>
          </a:p>
          <a:p>
            <a:endParaRPr lang="en-US" sz="1300">
              <a:ea typeface="ＭＳ Ｐゴシック"/>
              <a:cs typeface="Calibri"/>
            </a:endParaRPr>
          </a:p>
          <a:p>
            <a:r>
              <a:rPr lang="en-US" sz="1300">
                <a:ea typeface="ＭＳ Ｐゴシック"/>
                <a:cs typeface="Calibri"/>
              </a:rPr>
              <a:t>During this period, whereas only small fungal activity can be seen on the left side, the layer of leaves on the right side is almost completely incorporated in the soil due to the interaction between microbes, microfauna and mesofauna.</a:t>
            </a:r>
            <a:endParaRPr lang="en-US"/>
          </a:p>
          <a:p>
            <a:r>
              <a:rPr lang="en-US" sz="1300" i="1">
                <a:highlight>
                  <a:srgbClr val="FFFF00"/>
                </a:highlight>
                <a:ea typeface="ＭＳ Ｐゴシック" charset="-128"/>
                <a:cs typeface="ＭＳ Ｐゴシック" charset="-128"/>
              </a:rPr>
              <a:t>This video is part of the Soil Life in Action project. The movie can be used for education. For other use please contact us.”</a:t>
            </a:r>
          </a:p>
          <a:p>
            <a:endParaRPr lang="en-US"/>
          </a:p>
        </p:txBody>
      </p:sp>
      <p:sp>
        <p:nvSpPr>
          <p:cNvPr id="4" name="Slide Number Placeholder 3"/>
          <p:cNvSpPr>
            <a:spLocks noGrp="1"/>
          </p:cNvSpPr>
          <p:nvPr>
            <p:ph type="sldNum" sz="quarter" idx="5"/>
          </p:nvPr>
        </p:nvSpPr>
        <p:spPr/>
        <p:txBody>
          <a:bodyPr/>
          <a:lstStyle/>
          <a:p>
            <a:fld id="{06DDD9C9-47B7-4E5B-863A-ED9E0290A3A1}" type="slidenum">
              <a:rPr lang="en-US" smtClean="0"/>
              <a:t>13</a:t>
            </a:fld>
            <a:endParaRPr lang="en-US"/>
          </a:p>
        </p:txBody>
      </p:sp>
    </p:spTree>
    <p:extLst>
      <p:ext uri="{BB962C8B-B14F-4D97-AF65-F5344CB8AC3E}">
        <p14:creationId xmlns:p14="http://schemas.microsoft.com/office/powerpoint/2010/main" val="2273426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flow of active organic matter (organic C) is driving force of the microbial biomass and their activities</a:t>
            </a:r>
          </a:p>
          <a:p>
            <a:r>
              <a:rPr lang="en-US"/>
              <a:t>Note: the reason it takes so long for organic matter to accumulate in the soil from crop residue, cover crops and manure on the surface is due in part to microbial respiration – most returned to atmosphere as CO2.  Photosynthesis and plant root exudates are now recognized as constituting the primary pathway for soil building! </a:t>
            </a:r>
          </a:p>
          <a:p>
            <a:r>
              <a:rPr lang="en-US" sz="4000" b="1"/>
              <a:t>Key Points:</a:t>
            </a:r>
          </a:p>
          <a:p>
            <a:r>
              <a:rPr lang="en-US" sz="4000" b="1"/>
              <a:t>Microbial Carbon Pump</a:t>
            </a:r>
            <a:r>
              <a:rPr lang="en-US"/>
              <a:t>:  Photosynthesis and plant root exudates are now recognized as constituting the primary pathway for soil building. They are the predominate source of carbon that drives the system.  That breakdown at the litter layer by macrofauna and plant root exudates contribute the “active” organic matter or labile carbon.  </a:t>
            </a:r>
          </a:p>
          <a:p>
            <a:r>
              <a:rPr lang="en-US">
                <a:cs typeface="Calibri"/>
              </a:rPr>
              <a:t>As this carbon is further broken down and the process of feed, breeding and dying occurs it gets tied up in the microbial biomass.  That turn over of dead microbes contributes directly to the </a:t>
            </a:r>
            <a:r>
              <a:rPr lang="en-US" err="1">
                <a:cs typeface="Calibri"/>
              </a:rPr>
              <a:t>humic</a:t>
            </a:r>
            <a:r>
              <a:rPr lang="en-US">
                <a:cs typeface="Calibri"/>
              </a:rPr>
              <a:t> component of soil organic matter carbon.  It must be captured and contained in and among aggregate surfaces, so therefore it has the propensity to make up around 30% of SOC in the soil.  We need good strong aggregates that follow the principles to keep this from being subject to loss.  </a:t>
            </a:r>
          </a:p>
          <a:p>
            <a:r>
              <a:rPr lang="en-US" i="1">
                <a:cs typeface="Calibri"/>
              </a:rPr>
              <a:t>As Referenced in these Papers: </a:t>
            </a:r>
          </a:p>
          <a:p>
            <a:r>
              <a:rPr lang="en-US" i="1">
                <a:cs typeface="Calibri"/>
              </a:rPr>
              <a:t>Anthony, Mark, A., Thomas W. Crowther, Daniel S. Maynard, Johan van den </a:t>
            </a:r>
            <a:r>
              <a:rPr lang="en-US" i="1" err="1">
                <a:cs typeface="Calibri"/>
              </a:rPr>
              <a:t>Hoogen</a:t>
            </a:r>
            <a:r>
              <a:rPr lang="en-US" i="1">
                <a:cs typeface="Calibri"/>
              </a:rPr>
              <a:t>, Colin Averill. 2020. Distinct Assembly Processes and Microbial Communities Constrain Soil Organic Carbon Formation. One Earth. Volume 2, Issue 4,Pages 349-360. ISSN 2590-3322, https://doi.org/10.1016/j.oneear.2020.03.006.</a:t>
            </a:r>
          </a:p>
          <a:p>
            <a:endParaRPr lang="en-US" i="1">
              <a:cs typeface="Calibri"/>
            </a:endParaRPr>
          </a:p>
          <a:p>
            <a:r>
              <a:rPr lang="en-US" sz="1200" b="0" i="1" kern="1200">
                <a:solidFill>
                  <a:schemeClr val="tx1"/>
                </a:solidFill>
                <a:effectLst/>
                <a:latin typeface="+mn-lt"/>
                <a:ea typeface="+mn-ea"/>
                <a:cs typeface="+mn-cs"/>
              </a:rPr>
              <a:t>Liang, C, </a:t>
            </a:r>
            <a:r>
              <a:rPr lang="en-US" sz="1200" b="0" i="1" kern="1200" err="1">
                <a:solidFill>
                  <a:schemeClr val="tx1"/>
                </a:solidFill>
                <a:effectLst/>
                <a:latin typeface="+mn-lt"/>
                <a:ea typeface="+mn-ea"/>
                <a:cs typeface="+mn-cs"/>
              </a:rPr>
              <a:t>Amelung</a:t>
            </a:r>
            <a:r>
              <a:rPr lang="en-US" sz="1200" b="0" i="1" kern="1200">
                <a:solidFill>
                  <a:schemeClr val="tx1"/>
                </a:solidFill>
                <a:effectLst/>
                <a:latin typeface="+mn-lt"/>
                <a:ea typeface="+mn-ea"/>
                <a:cs typeface="+mn-cs"/>
              </a:rPr>
              <a:t>, W, Lehmann, J, </a:t>
            </a:r>
            <a:r>
              <a:rPr lang="en-US" sz="1200" b="0" i="1" kern="1200" err="1">
                <a:solidFill>
                  <a:schemeClr val="tx1"/>
                </a:solidFill>
                <a:effectLst/>
                <a:latin typeface="+mn-lt"/>
                <a:ea typeface="+mn-ea"/>
                <a:cs typeface="+mn-cs"/>
              </a:rPr>
              <a:t>Kästner</a:t>
            </a:r>
            <a:r>
              <a:rPr lang="en-US" sz="1200" b="0" i="1" kern="1200">
                <a:solidFill>
                  <a:schemeClr val="tx1"/>
                </a:solidFill>
                <a:effectLst/>
                <a:latin typeface="+mn-lt"/>
                <a:ea typeface="+mn-ea"/>
                <a:cs typeface="+mn-cs"/>
              </a:rPr>
              <a:t>, M. 2019. Quantitative assessment of microbial </a:t>
            </a:r>
            <a:r>
              <a:rPr lang="en-US" sz="1200" b="0" i="1" kern="1200" err="1">
                <a:solidFill>
                  <a:schemeClr val="tx1"/>
                </a:solidFill>
                <a:effectLst/>
                <a:latin typeface="+mn-lt"/>
                <a:ea typeface="+mn-ea"/>
                <a:cs typeface="+mn-cs"/>
              </a:rPr>
              <a:t>necromass</a:t>
            </a:r>
            <a:r>
              <a:rPr lang="en-US" sz="1200" b="0" i="1" kern="1200">
                <a:solidFill>
                  <a:schemeClr val="tx1"/>
                </a:solidFill>
                <a:effectLst/>
                <a:latin typeface="+mn-lt"/>
                <a:ea typeface="+mn-ea"/>
                <a:cs typeface="+mn-cs"/>
              </a:rPr>
              <a:t> contribution to soil organic matter. Glob Change Biol. 25: 3578– 3590. </a:t>
            </a:r>
            <a:r>
              <a:rPr lang="en-US" sz="1200" b="0" i="1" u="none" strike="noStrike" kern="1200">
                <a:solidFill>
                  <a:schemeClr val="tx1"/>
                </a:solidFill>
                <a:effectLst/>
                <a:latin typeface="+mn-lt"/>
                <a:ea typeface="+mn-ea"/>
                <a:cs typeface="+mn-cs"/>
                <a:hlinkClick r:id="rId3"/>
              </a:rPr>
              <a:t>https://doi.org/10.1111/gcb.14781</a:t>
            </a:r>
            <a:endParaRPr lang="en-US" sz="1200" b="0" i="1" u="none" strike="noStrike" kern="1200">
              <a:solidFill>
                <a:schemeClr val="tx1"/>
              </a:solidFill>
              <a:effectLst/>
              <a:latin typeface="+mn-lt"/>
              <a:ea typeface="+mn-ea"/>
              <a:cs typeface="+mn-cs"/>
            </a:endParaRPr>
          </a:p>
          <a:p>
            <a:endParaRPr lang="en-US" sz="1200" b="0" i="1" u="none" strike="noStrike" kern="1200">
              <a:solidFill>
                <a:schemeClr val="tx1"/>
              </a:solidFill>
              <a:effectLst/>
              <a:latin typeface="+mn-lt"/>
              <a:ea typeface="+mn-ea"/>
              <a:cs typeface="+mn-cs"/>
            </a:endParaRPr>
          </a:p>
          <a:p>
            <a:r>
              <a:rPr lang="en-US" sz="1200" b="0" i="1" kern="1200">
                <a:solidFill>
                  <a:schemeClr val="tx1"/>
                </a:solidFill>
                <a:effectLst/>
                <a:latin typeface="+mn-lt"/>
                <a:ea typeface="+mn-ea"/>
                <a:cs typeface="+mn-cs"/>
              </a:rPr>
              <a:t>Sokol, N.W., Bradford, M.A. 2019. Microbial formation of stable soil carbon is more efficient from belowground than aboveground input. Nature </a:t>
            </a:r>
            <a:r>
              <a:rPr lang="en-US" sz="1200" b="0" i="1" kern="1200" err="1">
                <a:solidFill>
                  <a:schemeClr val="tx1"/>
                </a:solidFill>
                <a:effectLst/>
                <a:latin typeface="+mn-lt"/>
                <a:ea typeface="+mn-ea"/>
                <a:cs typeface="+mn-cs"/>
              </a:rPr>
              <a:t>Geosci</a:t>
            </a:r>
            <a:r>
              <a:rPr lang="en-US" sz="1200" b="0" i="1" kern="1200">
                <a:solidFill>
                  <a:schemeClr val="tx1"/>
                </a:solidFill>
                <a:effectLst/>
                <a:latin typeface="+mn-lt"/>
                <a:ea typeface="+mn-ea"/>
                <a:cs typeface="+mn-cs"/>
              </a:rPr>
              <a:t> </a:t>
            </a:r>
            <a:r>
              <a:rPr lang="en-US" sz="1200" b="1" i="1" kern="1200">
                <a:solidFill>
                  <a:schemeClr val="tx1"/>
                </a:solidFill>
                <a:effectLst/>
                <a:latin typeface="+mn-lt"/>
                <a:ea typeface="+mn-ea"/>
                <a:cs typeface="+mn-cs"/>
              </a:rPr>
              <a:t>12, </a:t>
            </a:r>
            <a:r>
              <a:rPr lang="en-US" sz="1200" b="0" i="1" kern="1200">
                <a:solidFill>
                  <a:schemeClr val="tx1"/>
                </a:solidFill>
                <a:effectLst/>
                <a:latin typeface="+mn-lt"/>
                <a:ea typeface="+mn-ea"/>
                <a:cs typeface="+mn-cs"/>
              </a:rPr>
              <a:t>46–53. https://doi.org/10.1038/s41561-018-0258-6</a:t>
            </a:r>
          </a:p>
          <a:p>
            <a:endParaRPr lang="en-US" sz="1200" b="0" i="1" kern="1200">
              <a:solidFill>
                <a:schemeClr val="tx1"/>
              </a:solidFill>
              <a:effectLst/>
              <a:latin typeface="+mn-lt"/>
              <a:ea typeface="+mn-ea"/>
              <a:cs typeface="+mn-cs"/>
            </a:endParaRPr>
          </a:p>
          <a:p>
            <a:r>
              <a:rPr lang="en-US" sz="1200" b="0" i="1" kern="1200">
                <a:solidFill>
                  <a:schemeClr val="tx1"/>
                </a:solidFill>
                <a:effectLst/>
                <a:latin typeface="+mn-lt"/>
                <a:ea typeface="+mn-ea"/>
                <a:cs typeface="+mn-cs"/>
              </a:rPr>
              <a:t>Sokol, NW, </a:t>
            </a:r>
            <a:r>
              <a:rPr lang="en-US" sz="1200" b="0" i="1" kern="1200" err="1">
                <a:solidFill>
                  <a:schemeClr val="tx1"/>
                </a:solidFill>
                <a:effectLst/>
                <a:latin typeface="+mn-lt"/>
                <a:ea typeface="+mn-ea"/>
                <a:cs typeface="+mn-cs"/>
              </a:rPr>
              <a:t>Sanderman</a:t>
            </a:r>
            <a:r>
              <a:rPr lang="en-US" sz="1200" b="0" i="1" kern="1200">
                <a:solidFill>
                  <a:schemeClr val="tx1"/>
                </a:solidFill>
                <a:effectLst/>
                <a:latin typeface="+mn-lt"/>
                <a:ea typeface="+mn-ea"/>
                <a:cs typeface="+mn-cs"/>
              </a:rPr>
              <a:t>, J, Bradford, MA. 2019. Pathways of mineral‐associated soil organic matter formation: Integrating the role of plant carbon source, chemistry, and point of entry. Glob Change Biol. ; 25: 12– 24. </a:t>
            </a:r>
            <a:r>
              <a:rPr lang="en-US" sz="1200" b="0" i="1" u="none" strike="noStrike" kern="1200">
                <a:solidFill>
                  <a:schemeClr val="tx1"/>
                </a:solidFill>
                <a:effectLst/>
                <a:latin typeface="+mn-lt"/>
                <a:ea typeface="+mn-ea"/>
                <a:cs typeface="+mn-cs"/>
                <a:hlinkClick r:id="rId4"/>
              </a:rPr>
              <a:t>https://doi.org/10.1111/gcb.14482</a:t>
            </a:r>
            <a:endParaRPr lang="en-US" sz="1200" b="0" i="1" u="none" strike="noStrike" kern="1200">
              <a:solidFill>
                <a:schemeClr val="tx1"/>
              </a:solidFill>
              <a:effectLst/>
              <a:latin typeface="+mn-lt"/>
              <a:ea typeface="+mn-ea"/>
              <a:cs typeface="+mn-cs"/>
            </a:endParaRPr>
          </a:p>
          <a:p>
            <a:endParaRPr lang="en-US" sz="1200" b="0" i="1" u="none" strike="noStrike" kern="1200">
              <a:solidFill>
                <a:schemeClr val="tx1"/>
              </a:solidFill>
              <a:effectLst/>
              <a:latin typeface="+mn-lt"/>
              <a:ea typeface="+mn-ea"/>
              <a:cs typeface="+mn-cs"/>
            </a:endParaRPr>
          </a:p>
          <a:p>
            <a:r>
              <a:rPr lang="en-US" sz="1200" b="0" i="1" kern="1200">
                <a:solidFill>
                  <a:schemeClr val="tx1"/>
                </a:solidFill>
                <a:effectLst/>
                <a:latin typeface="+mn-lt"/>
                <a:ea typeface="+mn-ea"/>
                <a:cs typeface="+mn-cs"/>
              </a:rPr>
              <a:t>Sokol, N.W., </a:t>
            </a:r>
            <a:r>
              <a:rPr lang="en-US" sz="1200" b="0" i="1" kern="1200" err="1">
                <a:solidFill>
                  <a:schemeClr val="tx1"/>
                </a:solidFill>
                <a:effectLst/>
                <a:latin typeface="+mn-lt"/>
                <a:ea typeface="+mn-ea"/>
                <a:cs typeface="+mn-cs"/>
              </a:rPr>
              <a:t>Kuebbing</a:t>
            </a:r>
            <a:r>
              <a:rPr lang="en-US" sz="1200" b="0" i="1" kern="1200">
                <a:solidFill>
                  <a:schemeClr val="tx1"/>
                </a:solidFill>
                <a:effectLst/>
                <a:latin typeface="+mn-lt"/>
                <a:ea typeface="+mn-ea"/>
                <a:cs typeface="+mn-cs"/>
              </a:rPr>
              <a:t>, S.E., Karlsen‐Ayala, E. and Bradford, M.A. 2019. Evidence for the primacy of living root inputs, not root or shoot litter, in forming soil organic carbon. New Phytol, 221: 233-246. </a:t>
            </a:r>
            <a:r>
              <a:rPr lang="en-US" sz="1200" b="0" i="1" u="none" strike="noStrike" kern="1200">
                <a:solidFill>
                  <a:schemeClr val="tx1"/>
                </a:solidFill>
                <a:effectLst/>
                <a:latin typeface="+mn-lt"/>
                <a:ea typeface="+mn-ea"/>
                <a:cs typeface="+mn-cs"/>
                <a:hlinkClick r:id="rId5"/>
              </a:rPr>
              <a:t>https://doi.org/10.1111/nph.15361</a:t>
            </a:r>
            <a:endParaRPr lang="en-US" i="1">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A4A8A6C1-D4A1-450C-9D4F-9C80C2E7D870}" type="slidenum">
              <a:rPr lang="en-US" smtClean="0"/>
              <a:t>14</a:t>
            </a:fld>
            <a:endParaRPr lang="en-US"/>
          </a:p>
        </p:txBody>
      </p:sp>
    </p:spTree>
    <p:extLst>
      <p:ext uri="{BB962C8B-B14F-4D97-AF65-F5344CB8AC3E}">
        <p14:creationId xmlns:p14="http://schemas.microsoft.com/office/powerpoint/2010/main" val="3012407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0B5CD-7AC0-B128-BD45-2BF13E27A5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BB556D-EDA5-3764-02AA-A90E93DD89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A2E166-4184-EB79-9195-7E5AA71A4A18}"/>
              </a:ext>
            </a:extLst>
          </p:cNvPr>
          <p:cNvSpPr>
            <a:spLocks noGrp="1"/>
          </p:cNvSpPr>
          <p:nvPr>
            <p:ph type="body" idx="1"/>
          </p:nvPr>
        </p:nvSpPr>
        <p:spPr/>
        <p:txBody>
          <a:bodyPr/>
          <a:lstStyle/>
          <a:p>
            <a:r>
              <a:rPr lang="en-US"/>
              <a:t>Can be used instead of slide 13 depends on comfort level. Paper supporting is in the resources folder</a:t>
            </a:r>
          </a:p>
          <a:p>
            <a:r>
              <a:rPr lang="en-US"/>
              <a:t>Photosynthesis and plant root exudates are now recognized as constituting the primary pathway for soil building! </a:t>
            </a:r>
          </a:p>
          <a:p>
            <a:endParaRPr lang="en-US"/>
          </a:p>
          <a:p>
            <a:r>
              <a:rPr lang="en-US"/>
              <a:t>Organic Matter is created at depth in the soil where microbial carbon pump is occurring with Mycorrhizal Fungi/Associative Bacteria – you have to have biologically fixed Nitrogen in order to create humic substances in the soil (Soil Organic Matter). </a:t>
            </a:r>
          </a:p>
          <a:p>
            <a:endParaRPr lang="en-US"/>
          </a:p>
          <a:p>
            <a:r>
              <a:rPr lang="en-US"/>
              <a:t>Plant root inputs build soil carbon 5 times faster than carbon derived from above-ground biomass.</a:t>
            </a:r>
          </a:p>
          <a:p>
            <a:r>
              <a:rPr lang="en-US"/>
              <a:t>Whether you produce grain, milk, beef. Lamb, wool, cotton, sugar, nuts, fruit, vegetables, flowers, hay, silage or timber ----</a:t>
            </a:r>
          </a:p>
          <a:p>
            <a:r>
              <a:rPr lang="en-US"/>
              <a:t>	You are first and foremost a </a:t>
            </a:r>
          </a:p>
          <a:p>
            <a:r>
              <a:rPr lang="en-US"/>
              <a:t>	“LIGHT FARMER”</a:t>
            </a:r>
          </a:p>
          <a:p>
            <a:endParaRPr lang="en-US"/>
          </a:p>
          <a:p>
            <a:r>
              <a:rPr lang="en-US"/>
              <a:t>TWO RULES FOR “LIGHT FARMING”! </a:t>
            </a:r>
          </a:p>
          <a:p>
            <a:r>
              <a:rPr lang="en-US"/>
              <a:t>Build photosynthetic capacity- how much green leaf capacity do you have?  You can’t have fallow thinking to store water? Bad practice! </a:t>
            </a:r>
          </a:p>
          <a:p>
            <a:r>
              <a:rPr lang="en-US"/>
              <a:t>Enhance photosynthetic rate – Accelerate Building Organic Matter! </a:t>
            </a:r>
          </a:p>
          <a:p>
            <a:endParaRPr lang="en-US"/>
          </a:p>
        </p:txBody>
      </p:sp>
      <p:sp>
        <p:nvSpPr>
          <p:cNvPr id="4" name="Slide Number Placeholder 3">
            <a:extLst>
              <a:ext uri="{FF2B5EF4-FFF2-40B4-BE49-F238E27FC236}">
                <a16:creationId xmlns:a16="http://schemas.microsoft.com/office/drawing/2014/main" id="{862F9797-13F0-FF08-B1C9-DBA51C9E2D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A7AD4-390C-4AA6-B838-4BCC545355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3736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diagram illustrates the many pools and fractions of soil organic matter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22222"/>
                </a:solidFill>
                <a:effectLst/>
                <a:highlight>
                  <a:srgbClr val="FFFFFF"/>
                </a:highlight>
                <a:latin typeface="Harding"/>
              </a:rPr>
              <a:t>Soil organic matter is the dominant carbon pool in terrestrial ecosystems, and its management is of increasing policy relevance. Soil microbes are the main drivers of soil organic carbon sequestration, especially through accumulation of their </a:t>
            </a:r>
            <a:r>
              <a:rPr lang="en-US" b="0" i="0" err="1">
                <a:solidFill>
                  <a:srgbClr val="222222"/>
                </a:solidFill>
                <a:effectLst/>
                <a:highlight>
                  <a:srgbClr val="FFFFFF"/>
                </a:highlight>
                <a:latin typeface="Harding"/>
              </a:rPr>
              <a:t>necromass</a:t>
            </a:r>
            <a:r>
              <a:rPr lang="en-US" b="0" i="0">
                <a:solidFill>
                  <a:srgbClr val="222222"/>
                </a:solidFill>
                <a:effectLst/>
                <a:highlight>
                  <a:srgbClr val="FFFFFF"/>
                </a:highlight>
                <a:latin typeface="Harding"/>
              </a:rPr>
              <a:t>. However, since the direct characterization of microbial </a:t>
            </a:r>
            <a:r>
              <a:rPr lang="en-US" b="0" i="0" err="1">
                <a:solidFill>
                  <a:srgbClr val="222222"/>
                </a:solidFill>
                <a:effectLst/>
                <a:highlight>
                  <a:srgbClr val="FFFFFF"/>
                </a:highlight>
                <a:latin typeface="Harding"/>
              </a:rPr>
              <a:t>necromass</a:t>
            </a:r>
            <a:r>
              <a:rPr lang="en-US" b="0" i="0">
                <a:solidFill>
                  <a:srgbClr val="222222"/>
                </a:solidFill>
                <a:effectLst/>
                <a:highlight>
                  <a:srgbClr val="FFFFFF"/>
                </a:highlight>
                <a:latin typeface="Harding"/>
              </a:rPr>
              <a:t> in soil is challenging, its composition and formation remain unresolved. Here we provide evidence that microbial death pathways (the distinct processes of microbial dying) in soil affect </a:t>
            </a:r>
            <a:r>
              <a:rPr lang="en-US" b="0" i="0" err="1">
                <a:solidFill>
                  <a:srgbClr val="222222"/>
                </a:solidFill>
                <a:effectLst/>
                <a:highlight>
                  <a:srgbClr val="FFFFFF"/>
                </a:highlight>
                <a:latin typeface="Harding"/>
              </a:rPr>
              <a:t>necromass</a:t>
            </a:r>
            <a:r>
              <a:rPr lang="en-US" b="0" i="0">
                <a:solidFill>
                  <a:srgbClr val="222222"/>
                </a:solidFill>
                <a:effectLst/>
                <a:highlight>
                  <a:srgbClr val="FFFFFF"/>
                </a:highlight>
                <a:latin typeface="Harding"/>
              </a:rPr>
              <a:t> composition and its subsequent fate. Importantly, the composition of derived microbial </a:t>
            </a:r>
            <a:r>
              <a:rPr lang="en-US" b="0" i="0" err="1">
                <a:solidFill>
                  <a:srgbClr val="222222"/>
                </a:solidFill>
                <a:effectLst/>
                <a:highlight>
                  <a:srgbClr val="FFFFFF"/>
                </a:highlight>
                <a:latin typeface="Harding"/>
              </a:rPr>
              <a:t>necromass</a:t>
            </a:r>
            <a:r>
              <a:rPr lang="en-US" b="0" i="0">
                <a:solidFill>
                  <a:srgbClr val="222222"/>
                </a:solidFill>
                <a:effectLst/>
                <a:highlight>
                  <a:srgbClr val="FFFFFF"/>
                </a:highlight>
                <a:latin typeface="Harding"/>
              </a:rPr>
              <a:t> does not equal that of microbial biomass. From biomass to </a:t>
            </a:r>
            <a:r>
              <a:rPr lang="en-US" b="0" i="0" err="1">
                <a:solidFill>
                  <a:srgbClr val="222222"/>
                </a:solidFill>
                <a:effectLst/>
                <a:highlight>
                  <a:srgbClr val="FFFFFF"/>
                </a:highlight>
                <a:latin typeface="Harding"/>
              </a:rPr>
              <a:t>necromass</a:t>
            </a:r>
            <a:r>
              <a:rPr lang="en-US" b="0" i="0">
                <a:solidFill>
                  <a:srgbClr val="222222"/>
                </a:solidFill>
                <a:effectLst/>
                <a:highlight>
                  <a:srgbClr val="FFFFFF"/>
                </a:highlight>
                <a:latin typeface="Harding"/>
              </a:rPr>
              <a:t>, distinct chemical transformations lead to increases in cell wall/cytoplasm ratios while nutrient contents and easily degradable compounds are depleted. The exact changes depend on environmental conditions and the relevance of different microbial death pathways, for example, predation, starvation or anthropogenic stresses. This has far-reaching consequences for mechanisms underpinning biogeochemical processes: (1) the quantity and persistence of microbial </a:t>
            </a:r>
            <a:r>
              <a:rPr lang="en-US" b="0" i="0" err="1">
                <a:solidFill>
                  <a:srgbClr val="222222"/>
                </a:solidFill>
                <a:effectLst/>
                <a:highlight>
                  <a:srgbClr val="FFFFFF"/>
                </a:highlight>
                <a:latin typeface="Harding"/>
              </a:rPr>
              <a:t>necromass</a:t>
            </a:r>
            <a:r>
              <a:rPr lang="en-US" b="0" i="0">
                <a:solidFill>
                  <a:srgbClr val="222222"/>
                </a:solidFill>
                <a:effectLst/>
                <a:highlight>
                  <a:srgbClr val="FFFFFF"/>
                </a:highlight>
                <a:latin typeface="Harding"/>
              </a:rPr>
              <a:t> is governed by microbial death pathways, not only the initial biomass composition; (2) efficient recycling of nutrients within microbial biomass presents a possible pathway of organic carbon sequestration that minimizes nitrogen losses; (3) human-induced disturbances affect the causes of microbial death and consequently </a:t>
            </a:r>
            <a:r>
              <a:rPr lang="en-US" b="0" i="0" err="1">
                <a:solidFill>
                  <a:srgbClr val="222222"/>
                </a:solidFill>
                <a:effectLst/>
                <a:highlight>
                  <a:srgbClr val="FFFFFF"/>
                </a:highlight>
                <a:latin typeface="Harding"/>
              </a:rPr>
              <a:t>necromass</a:t>
            </a:r>
            <a:r>
              <a:rPr lang="en-US" b="0" i="0">
                <a:solidFill>
                  <a:srgbClr val="222222"/>
                </a:solidFill>
                <a:effectLst/>
                <a:highlight>
                  <a:srgbClr val="FFFFFF"/>
                </a:highlight>
                <a:latin typeface="Harding"/>
              </a:rPr>
              <a:t> composition. Thus, new research focusing on microbial death pathways holds great potential to improve management strategies for soil organic carbon storage. Not only microbial growth but also death drive the soil microbial carbon pump.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b="0" i="0">
                <a:solidFill>
                  <a:srgbClr val="222222"/>
                </a:solidFill>
                <a:effectLst/>
                <a:highlight>
                  <a:srgbClr val="FFFFFF"/>
                </a:highlight>
                <a:latin typeface="-apple-system"/>
              </a:rPr>
              <a:t>Sokol, N.W., </a:t>
            </a:r>
            <a:r>
              <a:rPr lang="en-US" b="0" i="0" err="1">
                <a:solidFill>
                  <a:srgbClr val="222222"/>
                </a:solidFill>
                <a:effectLst/>
                <a:highlight>
                  <a:srgbClr val="FFFFFF"/>
                </a:highlight>
                <a:latin typeface="-apple-system"/>
              </a:rPr>
              <a:t>Slessarev</a:t>
            </a:r>
            <a:r>
              <a:rPr lang="en-US" b="0" i="0">
                <a:solidFill>
                  <a:srgbClr val="222222"/>
                </a:solidFill>
                <a:effectLst/>
                <a:highlight>
                  <a:srgbClr val="FFFFFF"/>
                </a:highlight>
                <a:latin typeface="-apple-system"/>
              </a:rPr>
              <a:t>, E., </a:t>
            </a:r>
            <a:r>
              <a:rPr lang="en-US" b="0" i="0" err="1">
                <a:solidFill>
                  <a:srgbClr val="222222"/>
                </a:solidFill>
                <a:effectLst/>
                <a:highlight>
                  <a:srgbClr val="FFFFFF"/>
                </a:highlight>
                <a:latin typeface="-apple-system"/>
              </a:rPr>
              <a:t>Marschmann</a:t>
            </a:r>
            <a:r>
              <a:rPr lang="en-US" b="0" i="0">
                <a:solidFill>
                  <a:srgbClr val="222222"/>
                </a:solidFill>
                <a:effectLst/>
                <a:highlight>
                  <a:srgbClr val="FFFFFF"/>
                </a:highlight>
                <a:latin typeface="-apple-system"/>
              </a:rPr>
              <a:t>, G.L. </a:t>
            </a:r>
            <a:r>
              <a:rPr lang="en-US" b="0" i="1">
                <a:solidFill>
                  <a:srgbClr val="222222"/>
                </a:solidFill>
                <a:effectLst/>
                <a:highlight>
                  <a:srgbClr val="FFFFFF"/>
                </a:highlight>
                <a:latin typeface="-apple-system"/>
              </a:rPr>
              <a:t>et al.</a:t>
            </a:r>
            <a:r>
              <a:rPr lang="en-US" b="0" i="0">
                <a:solidFill>
                  <a:srgbClr val="222222"/>
                </a:solidFill>
                <a:effectLst/>
                <a:highlight>
                  <a:srgbClr val="FFFFFF"/>
                </a:highlight>
                <a:latin typeface="-apple-system"/>
              </a:rPr>
              <a:t> Life and death in the soil microbiome: how ecological processes influence biogeochemistry. </a:t>
            </a:r>
            <a:r>
              <a:rPr lang="en-US" b="0" i="1">
                <a:solidFill>
                  <a:srgbClr val="222222"/>
                </a:solidFill>
                <a:effectLst/>
                <a:highlight>
                  <a:srgbClr val="FFFFFF"/>
                </a:highlight>
                <a:latin typeface="-apple-system"/>
              </a:rPr>
              <a:t>Nat Rev </a:t>
            </a:r>
            <a:r>
              <a:rPr lang="en-US" b="0" i="1" err="1">
                <a:solidFill>
                  <a:srgbClr val="222222"/>
                </a:solidFill>
                <a:effectLst/>
                <a:highlight>
                  <a:srgbClr val="FFFFFF"/>
                </a:highlight>
                <a:latin typeface="-apple-system"/>
              </a:rPr>
              <a:t>Microbiol</a:t>
            </a:r>
            <a:r>
              <a:rPr lang="en-US" b="0" i="0">
                <a:solidFill>
                  <a:srgbClr val="222222"/>
                </a:solidFill>
                <a:effectLst/>
                <a:highlight>
                  <a:srgbClr val="FFFFFF"/>
                </a:highlight>
                <a:latin typeface="-apple-system"/>
              </a:rPr>
              <a:t> </a:t>
            </a:r>
            <a:r>
              <a:rPr lang="en-US" b="1" i="0">
                <a:solidFill>
                  <a:srgbClr val="222222"/>
                </a:solidFill>
                <a:effectLst/>
                <a:highlight>
                  <a:srgbClr val="FFFFFF"/>
                </a:highlight>
                <a:latin typeface="-apple-system"/>
              </a:rPr>
              <a:t>20</a:t>
            </a:r>
            <a:r>
              <a:rPr lang="en-US" b="0" i="0">
                <a:solidFill>
                  <a:srgbClr val="222222"/>
                </a:solidFill>
                <a:effectLst/>
                <a:highlight>
                  <a:srgbClr val="FFFFFF"/>
                </a:highlight>
                <a:latin typeface="-apple-system"/>
              </a:rPr>
              <a:t>, 415–430 (2022). https://doi.org/10.1038/s41579-022-00695-z</a:t>
            </a:r>
          </a:p>
          <a:p>
            <a:r>
              <a:rPr lang="en-US" b="0" i="0" err="1">
                <a:solidFill>
                  <a:srgbClr val="222222"/>
                </a:solidFill>
                <a:effectLst/>
                <a:highlight>
                  <a:srgbClr val="FFFFFF"/>
                </a:highlight>
                <a:latin typeface="-apple-system"/>
              </a:rPr>
              <a:t>Camenzind</a:t>
            </a:r>
            <a:r>
              <a:rPr lang="en-US" b="0" i="0">
                <a:solidFill>
                  <a:srgbClr val="222222"/>
                </a:solidFill>
                <a:effectLst/>
                <a:highlight>
                  <a:srgbClr val="FFFFFF"/>
                </a:highlight>
                <a:latin typeface="-apple-system"/>
              </a:rPr>
              <a:t>, T., Mason-Jones, K., Mansour, I. </a:t>
            </a:r>
            <a:r>
              <a:rPr lang="en-US" b="0" i="1">
                <a:solidFill>
                  <a:srgbClr val="222222"/>
                </a:solidFill>
                <a:effectLst/>
                <a:highlight>
                  <a:srgbClr val="FFFFFF"/>
                </a:highlight>
                <a:latin typeface="-apple-system"/>
              </a:rPr>
              <a:t>et al.</a:t>
            </a:r>
            <a:r>
              <a:rPr lang="en-US" b="0" i="0">
                <a:solidFill>
                  <a:srgbClr val="222222"/>
                </a:solidFill>
                <a:effectLst/>
                <a:highlight>
                  <a:srgbClr val="FFFFFF"/>
                </a:highlight>
                <a:latin typeface="-apple-system"/>
              </a:rPr>
              <a:t> Formation of </a:t>
            </a:r>
            <a:r>
              <a:rPr lang="en-US" b="0" i="0" err="1">
                <a:solidFill>
                  <a:srgbClr val="222222"/>
                </a:solidFill>
                <a:effectLst/>
                <a:highlight>
                  <a:srgbClr val="FFFFFF"/>
                </a:highlight>
                <a:latin typeface="-apple-system"/>
              </a:rPr>
              <a:t>necromass</a:t>
            </a:r>
            <a:r>
              <a:rPr lang="en-US" b="0" i="0">
                <a:solidFill>
                  <a:srgbClr val="222222"/>
                </a:solidFill>
                <a:effectLst/>
                <a:highlight>
                  <a:srgbClr val="FFFFFF"/>
                </a:highlight>
                <a:latin typeface="-apple-system"/>
              </a:rPr>
              <a:t>-derived soil organic carbon determined by microbial death pathways. </a:t>
            </a:r>
            <a:r>
              <a:rPr lang="en-US" b="0" i="1">
                <a:solidFill>
                  <a:srgbClr val="222222"/>
                </a:solidFill>
                <a:effectLst/>
                <a:highlight>
                  <a:srgbClr val="FFFFFF"/>
                </a:highlight>
                <a:latin typeface="-apple-system"/>
              </a:rPr>
              <a:t>Nat. </a:t>
            </a:r>
            <a:r>
              <a:rPr lang="en-US" b="0" i="1" err="1">
                <a:solidFill>
                  <a:srgbClr val="222222"/>
                </a:solidFill>
                <a:effectLst/>
                <a:highlight>
                  <a:srgbClr val="FFFFFF"/>
                </a:highlight>
                <a:latin typeface="-apple-system"/>
              </a:rPr>
              <a:t>Geosci</a:t>
            </a:r>
            <a:r>
              <a:rPr lang="en-US" b="0" i="1">
                <a:solidFill>
                  <a:srgbClr val="222222"/>
                </a:solidFill>
                <a:effectLst/>
                <a:highlight>
                  <a:srgbClr val="FFFFFF"/>
                </a:highlight>
                <a:latin typeface="-apple-system"/>
              </a:rPr>
              <a:t>.</a:t>
            </a:r>
            <a:r>
              <a:rPr lang="en-US" b="0" i="0">
                <a:solidFill>
                  <a:srgbClr val="222222"/>
                </a:solidFill>
                <a:effectLst/>
                <a:highlight>
                  <a:srgbClr val="FFFFFF"/>
                </a:highlight>
                <a:latin typeface="-apple-system"/>
              </a:rPr>
              <a:t> </a:t>
            </a:r>
            <a:r>
              <a:rPr lang="en-US" b="1" i="0">
                <a:solidFill>
                  <a:srgbClr val="222222"/>
                </a:solidFill>
                <a:effectLst/>
                <a:highlight>
                  <a:srgbClr val="FFFFFF"/>
                </a:highlight>
                <a:latin typeface="-apple-system"/>
              </a:rPr>
              <a:t>16</a:t>
            </a:r>
            <a:r>
              <a:rPr lang="en-US" b="0" i="0">
                <a:solidFill>
                  <a:srgbClr val="222222"/>
                </a:solidFill>
                <a:effectLst/>
                <a:highlight>
                  <a:srgbClr val="FFFFFF"/>
                </a:highlight>
                <a:latin typeface="-apple-system"/>
              </a:rPr>
              <a:t>, 115–122 (2023). https://doi.org/10.1038/s41561-022-01100-3</a:t>
            </a:r>
          </a:p>
          <a:p>
            <a:r>
              <a:rPr lang="en-US" b="0" i="0">
                <a:solidFill>
                  <a:srgbClr val="222222"/>
                </a:solidFill>
                <a:effectLst/>
                <a:highlight>
                  <a:srgbClr val="FFFFFF"/>
                </a:highlight>
                <a:latin typeface="-apple-system"/>
              </a:rPr>
              <a:t>Liang, C., Schimel, J. &amp; Jastrow, J. The importance of anabolism in microbial control over soil carbon storage. </a:t>
            </a:r>
            <a:r>
              <a:rPr lang="en-US" b="0" i="1">
                <a:solidFill>
                  <a:srgbClr val="222222"/>
                </a:solidFill>
                <a:effectLst/>
                <a:highlight>
                  <a:srgbClr val="FFFFFF"/>
                </a:highlight>
                <a:latin typeface="-apple-system"/>
              </a:rPr>
              <a:t>Nat </a:t>
            </a:r>
            <a:r>
              <a:rPr lang="en-US" b="0" i="1" err="1">
                <a:solidFill>
                  <a:srgbClr val="222222"/>
                </a:solidFill>
                <a:effectLst/>
                <a:highlight>
                  <a:srgbClr val="FFFFFF"/>
                </a:highlight>
                <a:latin typeface="-apple-system"/>
              </a:rPr>
              <a:t>Microbiol</a:t>
            </a:r>
            <a:r>
              <a:rPr lang="en-US" b="0" i="0">
                <a:solidFill>
                  <a:srgbClr val="222222"/>
                </a:solidFill>
                <a:effectLst/>
                <a:highlight>
                  <a:srgbClr val="FFFFFF"/>
                </a:highlight>
                <a:latin typeface="-apple-system"/>
              </a:rPr>
              <a:t> </a:t>
            </a:r>
            <a:r>
              <a:rPr lang="en-US" b="1" i="0">
                <a:solidFill>
                  <a:srgbClr val="222222"/>
                </a:solidFill>
                <a:effectLst/>
                <a:highlight>
                  <a:srgbClr val="FFFFFF"/>
                </a:highlight>
                <a:latin typeface="-apple-system"/>
              </a:rPr>
              <a:t>2</a:t>
            </a:r>
            <a:r>
              <a:rPr lang="en-US" b="0" i="0">
                <a:solidFill>
                  <a:srgbClr val="222222"/>
                </a:solidFill>
                <a:effectLst/>
                <a:highlight>
                  <a:srgbClr val="FFFFFF"/>
                </a:highlight>
                <a:latin typeface="-apple-system"/>
              </a:rPr>
              <a:t>, 17105 (2017). https://doi.org/10.1038/nmicrobiol.2017.105</a:t>
            </a:r>
          </a:p>
          <a:p>
            <a:r>
              <a:rPr lang="en-US" b="0" i="0">
                <a:solidFill>
                  <a:srgbClr val="222222"/>
                </a:solidFill>
                <a:effectLst/>
                <a:highlight>
                  <a:srgbClr val="FFFFFF"/>
                </a:highlight>
                <a:latin typeface="-apple-system"/>
              </a:rPr>
              <a:t>Lehmann, J., Kleber, M. The contentious nature of soil organic matter. </a:t>
            </a:r>
            <a:r>
              <a:rPr lang="en-US" b="0" i="1">
                <a:solidFill>
                  <a:srgbClr val="222222"/>
                </a:solidFill>
                <a:effectLst/>
                <a:highlight>
                  <a:srgbClr val="FFFFFF"/>
                </a:highlight>
                <a:latin typeface="-apple-system"/>
              </a:rPr>
              <a:t>Nature</a:t>
            </a:r>
            <a:r>
              <a:rPr lang="en-US" b="0" i="0">
                <a:solidFill>
                  <a:srgbClr val="222222"/>
                </a:solidFill>
                <a:effectLst/>
                <a:highlight>
                  <a:srgbClr val="FFFFFF"/>
                </a:highlight>
                <a:latin typeface="-apple-system"/>
              </a:rPr>
              <a:t> </a:t>
            </a:r>
            <a:r>
              <a:rPr lang="en-US" b="1" i="0">
                <a:solidFill>
                  <a:srgbClr val="222222"/>
                </a:solidFill>
                <a:effectLst/>
                <a:highlight>
                  <a:srgbClr val="FFFFFF"/>
                </a:highlight>
                <a:latin typeface="-apple-system"/>
              </a:rPr>
              <a:t>528</a:t>
            </a:r>
            <a:r>
              <a:rPr lang="en-US" b="0" i="0">
                <a:solidFill>
                  <a:srgbClr val="222222"/>
                </a:solidFill>
                <a:effectLst/>
                <a:highlight>
                  <a:srgbClr val="FFFFFF"/>
                </a:highlight>
                <a:latin typeface="-apple-system"/>
              </a:rPr>
              <a:t>, 60–68 (2015). https://doi.org/10.1038/nature16069</a:t>
            </a:r>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16</a:t>
            </a:fld>
            <a:endParaRPr lang="en-US"/>
          </a:p>
        </p:txBody>
      </p:sp>
    </p:spTree>
    <p:extLst>
      <p:ext uri="{BB962C8B-B14F-4D97-AF65-F5344CB8AC3E}">
        <p14:creationId xmlns:p14="http://schemas.microsoft.com/office/powerpoint/2010/main" val="2902409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defTabSz="993001">
              <a:defRPr/>
            </a:pPr>
            <a:r>
              <a:rPr lang="en-US" dirty="0"/>
              <a:t>Despite the fact that most microbes are in a resting phase, there are biological hot spots where population size and activity are orders of magnitude higher relative to the bulk soil. A highly functioning soil will support all of these ‘hot spots’ sometimes referred to as spheres of influence. These hot spots include the area immediately surrounding plant roots aka the rhizosphere where soil microbes are stimulated by the release of sugars from plant roots as an output of photosynthesis. As plants produce aboveground biomass and die, their residues will form a litter layer. As these residues are decomposed, earthworm activity and root channels support increased biological activity and aid in the formation of macropores and strong stable aggregates. These hot spots support multiple biological processes that are working in concert together. If we can select management systems to optimize and maximize these hot spot zones in soil, soil biological function is enhanced which will result in more efficient and resilient systems. The following slides will run through each of these independently. </a:t>
            </a:r>
          </a:p>
          <a:p>
            <a:endParaRPr lang="en-US"/>
          </a:p>
          <a:p>
            <a:r>
              <a:rPr lang="en-US" dirty="0"/>
              <a:t>This information is taken for a paper entitled </a:t>
            </a:r>
            <a:r>
              <a:rPr lang="en-US" b="1" dirty="0"/>
              <a:t>A hierarchical approach to evaluating the significance of soil biodiversity to biogeochemical cycling </a:t>
            </a:r>
            <a:r>
              <a:rPr lang="en-US" dirty="0"/>
              <a:t>by M.H. Beare and others, below are some direct quotations</a:t>
            </a:r>
            <a:endParaRPr lang="en-US" dirty="0">
              <a:ea typeface="Calibri"/>
              <a:cs typeface="Calibri"/>
            </a:endParaRPr>
          </a:p>
          <a:p>
            <a:pPr marL="186055" indent="-186055">
              <a:buFont typeface="Arial" pitchFamily="34" charset="0"/>
              <a:buChar char="•"/>
            </a:pPr>
            <a:r>
              <a:rPr lang="en-US" dirty="0"/>
              <a:t>Soils can viewed as being composed of a number of biologically relevant spheres of influence that define much of their spatial and temporal heterogeneity.</a:t>
            </a:r>
            <a:endParaRPr lang="en-US" dirty="0">
              <a:ea typeface="Calibri"/>
              <a:cs typeface="Calibri"/>
            </a:endParaRPr>
          </a:p>
          <a:p>
            <a:pPr marL="186055" indent="-186055">
              <a:buFont typeface="Arial" pitchFamily="34" charset="0"/>
              <a:buChar char="•"/>
            </a:pPr>
            <a:r>
              <a:rPr lang="en-US" dirty="0"/>
              <a:t>They are formed and maintained by biological influences that operate at different spatial and temporal scales. Although not mutually exclusive, each sphere has fairly distinct properties that regulate the interactions among organisms and the biogeochemical processes that they mediate.</a:t>
            </a:r>
            <a:endParaRPr lang="en-US" dirty="0">
              <a:ea typeface="Calibri"/>
              <a:cs typeface="Calibri"/>
            </a:endParaRPr>
          </a:p>
          <a:p>
            <a:endParaRPr lang="en-US"/>
          </a:p>
          <a:p>
            <a:r>
              <a:rPr lang="en-US" dirty="0"/>
              <a:t>A hierarchical view of biodiversity as</a:t>
            </a:r>
            <a:r>
              <a:rPr lang="en-US" baseline="0" dirty="0"/>
              <a:t> it influences the diversity in structure and function of ecosystems.</a:t>
            </a:r>
            <a:endParaRPr lang="en-US" baseline="0" dirty="0">
              <a:ea typeface="Calibri"/>
              <a:cs typeface="Calibri"/>
            </a:endParaRPr>
          </a:p>
          <a:p>
            <a:r>
              <a:rPr lang="en-US" baseline="0" dirty="0"/>
              <a:t>Illustrates the places that microbes live—if any are missing then soil health is degraded.</a:t>
            </a:r>
            <a:endParaRPr lang="en-US" dirty="0">
              <a:ea typeface="Calibri"/>
              <a:cs typeface="Calibri"/>
            </a:endParaRPr>
          </a:p>
          <a:p>
            <a:r>
              <a:rPr lang="en-US" sz="1300" dirty="0"/>
              <a:t>To begin to understand how to evaluate the health of a soil from a biological perspective, we need to change our view on how soil functions.  One approach is to take a hierarchical view of the biological hot spots in soil. A highly functioning soil will support all of these ‘hot spots’ sometimes referred to as spheres of influence. These hot spots support multiple biological processes that are working in concert together.  The following slides will run through each of these independently.</a:t>
            </a:r>
            <a:endParaRPr lang="en-US" sz="1300" dirty="0">
              <a:ea typeface="Calibri"/>
              <a:cs typeface="Calibri"/>
            </a:endParaRPr>
          </a:p>
          <a:p>
            <a:r>
              <a:rPr lang="en-US" sz="1300" dirty="0"/>
              <a:t>This information is taken for a paper entitled </a:t>
            </a:r>
            <a:r>
              <a:rPr lang="en-US" sz="1300" b="1" dirty="0"/>
              <a:t>A hierarchical approach to evaluating the significance of soil biodiversity to biogeochemical cycling </a:t>
            </a:r>
            <a:r>
              <a:rPr lang="en-US" sz="1300" dirty="0"/>
              <a:t>by M.H. Beare and others, below are some direct quotations</a:t>
            </a:r>
            <a:endParaRPr lang="en-US" sz="1300" dirty="0">
              <a:ea typeface="Calibri"/>
              <a:cs typeface="Calibri"/>
            </a:endParaRPr>
          </a:p>
          <a:p>
            <a:pPr marL="180975" indent="-180975">
              <a:buFont typeface="Arial" pitchFamily="34" charset="0"/>
              <a:buChar char="•"/>
            </a:pPr>
            <a:r>
              <a:rPr lang="en-US" sz="1300" dirty="0"/>
              <a:t>Soils can viewed as being composed of a number of biologically relevant spheres of influence that define much of their spatial and temporal heterogeneity.</a:t>
            </a:r>
            <a:endParaRPr lang="en-US" sz="1300" dirty="0">
              <a:ea typeface="Calibri"/>
              <a:cs typeface="Calibri"/>
            </a:endParaRPr>
          </a:p>
          <a:p>
            <a:pPr marL="180975" indent="-180975">
              <a:buFont typeface="Arial" pitchFamily="34" charset="0"/>
              <a:buChar char="•"/>
            </a:pPr>
            <a:r>
              <a:rPr lang="en-US" sz="1300" dirty="0"/>
              <a:t>They are formed and maintained by biological influences that operate at different spatial and temporal scales. Although not mutually exclusive, each sphere has fairly distinct properties that regulate the interactions among organisms and the biogeochemical processes that they mediate.</a:t>
            </a:r>
            <a:endParaRPr lang="en-US" sz="1300" dirty="0">
              <a:ea typeface="Calibri"/>
              <a:cs typeface="Calibri"/>
            </a:endParaRPr>
          </a:p>
          <a:p>
            <a:pPr marL="180975" indent="-180975">
              <a:buFont typeface="Arial" pitchFamily="34" charset="0"/>
              <a:buChar char="•"/>
            </a:pPr>
            <a:r>
              <a:rPr lang="en-US" sz="1300" dirty="0"/>
              <a:t>Probably more than any other biological factor, the composition and structure of plant communities determine, directly or indirectly, the physical, chemical and biological properties of soils. Individual plants can have markedly different zones of influence in soils.</a:t>
            </a:r>
            <a:endParaRPr lang="en-US" sz="1300" dirty="0">
              <a:ea typeface="Calibri"/>
              <a:cs typeface="Calibri"/>
            </a:endParaRPr>
          </a:p>
          <a:p>
            <a:pPr marL="180975" indent="-180975">
              <a:buFont typeface="Arial" pitchFamily="34" charset="0"/>
              <a:buChar char="•"/>
            </a:pPr>
            <a:endParaRPr lang="en-US" sz="1300" dirty="0">
              <a:ea typeface="Calibri"/>
              <a:cs typeface="Calibri"/>
            </a:endParaRPr>
          </a:p>
          <a:p>
            <a:r>
              <a:rPr lang="en-US" dirty="0">
                <a:solidFill>
                  <a:srgbClr val="000000"/>
                </a:solidFill>
              </a:rPr>
              <a:t>Stress that when conditions are not conducive to </a:t>
            </a:r>
            <a:r>
              <a:rPr lang="en-US" dirty="0" err="1">
                <a:solidFill>
                  <a:srgbClr val="000000"/>
                </a:solidFill>
              </a:rPr>
              <a:t>meso</a:t>
            </a:r>
            <a:r>
              <a:rPr lang="en-US" dirty="0">
                <a:solidFill>
                  <a:srgbClr val="000000"/>
                </a:solidFill>
              </a:rPr>
              <a:t> macro fauna growth that these hotspots can be indicators for the soil organism habitat RC, if the habitat is there then the possibility of soil animals is as well, also dependent upon Disturbance: chem; physical; biological.</a:t>
            </a:r>
            <a:endParaRPr lang="en-US" dirty="0"/>
          </a:p>
          <a:p>
            <a:pPr marL="181240" indent="-181240">
              <a:buFont typeface="Arial" pitchFamily="34" charset="0"/>
              <a:buChar char="•"/>
            </a:pPr>
            <a:endParaRPr lang="en-US" sz="1300">
              <a:solidFill>
                <a:srgbClr val="000000"/>
              </a:solidFill>
              <a:latin typeface="Calibri" panose="020F0502020204030204"/>
              <a:ea typeface="Calibri" panose="020F0502020204030204"/>
              <a:cs typeface="Calibri" panose="020F0502020204030204"/>
            </a:endParaRPr>
          </a:p>
          <a:p>
            <a:pPr algn="l"/>
            <a:r>
              <a:rPr lang="en-US" sz="1800" b="0" i="0" u="none" strike="noStrike" baseline="0" dirty="0">
                <a:solidFill>
                  <a:srgbClr val="2197D2"/>
                </a:solidFill>
                <a:latin typeface="AdvOT863180fb"/>
              </a:rPr>
              <a:t>Beare, M.H., Coleman, D.C., Crossley, D.A., Hendrix, P.F., Odum, E.P., 1995. A hierarchical approach to evaluating the signi</a:t>
            </a:r>
            <a:r>
              <a:rPr lang="en-US" sz="1800" b="0" i="0" u="none" strike="noStrike" baseline="0" dirty="0">
                <a:solidFill>
                  <a:srgbClr val="2197D2"/>
                </a:solidFill>
                <a:latin typeface="AdvOT863180fb+fb"/>
              </a:rPr>
              <a:t>fi</a:t>
            </a:r>
            <a:r>
              <a:rPr lang="en-US" sz="1800" b="0" i="0" u="none" strike="noStrike" baseline="0" dirty="0">
                <a:solidFill>
                  <a:srgbClr val="2197D2"/>
                </a:solidFill>
                <a:latin typeface="AdvOT863180fb"/>
              </a:rPr>
              <a:t>cance of soil biodiversity to biogeochemical cycling. Plant and Soil 170, 5</a:t>
            </a:r>
            <a:r>
              <a:rPr lang="en-US" sz="1800" b="0" i="0" u="none" strike="noStrike" baseline="0" dirty="0">
                <a:solidFill>
                  <a:srgbClr val="2197D2"/>
                </a:solidFill>
                <a:latin typeface="AdvPS44A44B"/>
              </a:rPr>
              <a:t>e</a:t>
            </a:r>
            <a:r>
              <a:rPr lang="en-US" sz="1800" b="0" i="0" u="none" strike="noStrike" baseline="0" dirty="0">
                <a:solidFill>
                  <a:srgbClr val="2197D2"/>
                </a:solidFill>
                <a:latin typeface="AdvOT863180fb"/>
              </a:rPr>
              <a:t>22</a:t>
            </a:r>
          </a:p>
          <a:p>
            <a:pPr algn="l"/>
            <a:r>
              <a:rPr lang="en-US" sz="1800" b="0" i="0" u="none" strike="noStrike" baseline="0" dirty="0" err="1">
                <a:latin typeface="AdvOT863180fb"/>
              </a:rPr>
              <a:t>Kuzyakov</a:t>
            </a:r>
            <a:r>
              <a:rPr lang="en-US" sz="1800" b="0" i="0" u="none" strike="noStrike" baseline="0" dirty="0">
                <a:latin typeface="AdvOT863180fb"/>
              </a:rPr>
              <a:t>, Y and E. </a:t>
            </a:r>
            <a:r>
              <a:rPr lang="en-US" sz="1800" b="0" i="0" u="none" strike="noStrike" baseline="0" dirty="0" err="1">
                <a:latin typeface="AdvOT863180fb"/>
              </a:rPr>
              <a:t>Blagodatskaya</a:t>
            </a:r>
            <a:r>
              <a:rPr lang="en-US" sz="1800" b="0" i="0" u="none" strike="noStrike" baseline="0" dirty="0">
                <a:latin typeface="AdvOT863180fb"/>
              </a:rPr>
              <a:t>. 2015. Microbial hotspots and hot moments in soil: Concept </a:t>
            </a:r>
            <a:r>
              <a:rPr lang="en-US" sz="1800" b="0" i="0" u="none" strike="noStrike" baseline="0" dirty="0">
                <a:latin typeface="AdvTT5843c571"/>
              </a:rPr>
              <a:t>&amp; </a:t>
            </a:r>
            <a:r>
              <a:rPr lang="en-US" sz="1800" b="0" i="0" u="none" strike="noStrike" baseline="0" dirty="0">
                <a:latin typeface="AdvOT863180fb"/>
              </a:rPr>
              <a:t>review. Soil Biology and Biochemistry. Vol. 83, pp. 184-199. </a:t>
            </a:r>
            <a:r>
              <a:rPr lang="en-US" sz="1800" b="0" i="0" u="none" strike="noStrike" baseline="0" dirty="0">
                <a:solidFill>
                  <a:srgbClr val="2197D2"/>
                </a:solidFill>
                <a:latin typeface="AdvOT863180fb"/>
              </a:rPr>
              <a:t>http://dx.doi.org/10.1016/j.soilbio.2015.01.025</a:t>
            </a:r>
            <a:endParaRPr lang="en-US" dirty="0"/>
          </a:p>
        </p:txBody>
      </p:sp>
      <p:sp>
        <p:nvSpPr>
          <p:cNvPr id="4" name="Slide Number Placeholder 3"/>
          <p:cNvSpPr>
            <a:spLocks noGrp="1"/>
          </p:cNvSpPr>
          <p:nvPr>
            <p:ph type="sldNum" sz="quarter" idx="10"/>
          </p:nvPr>
        </p:nvSpPr>
        <p:spPr/>
        <p:txBody>
          <a:bodyPr/>
          <a:lstStyle/>
          <a:p>
            <a:fld id="{C09A460E-F0BA-46C4-A3E7-9C8C8926C75F}"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446872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Zone above mineral soil surface </a:t>
            </a:r>
          </a:p>
          <a:p>
            <a:r>
              <a:rPr lang="en-US"/>
              <a:t>Recognizable plant and animal detritus undergoing decay </a:t>
            </a:r>
          </a:p>
          <a:p>
            <a:r>
              <a:rPr lang="en-US"/>
              <a:t>High concentrations of saprophytic fungi, mites, nematodes and some macrofauna (e.g., beetles, centipedes, etc.)</a:t>
            </a:r>
          </a:p>
          <a:p>
            <a:r>
              <a:rPr lang="en-US"/>
              <a:t>Springtails</a:t>
            </a:r>
            <a:r>
              <a:rPr lang="en-US" baseline="0"/>
              <a:t> and mites are tiny arthropods that eat bacteria and fungi associated with decaying vegetation. </a:t>
            </a:r>
          </a:p>
          <a:p>
            <a:r>
              <a:rPr lang="en-US" baseline="0"/>
              <a:t>The macrofauna help to shred, mix, and fragment residues at the surface. Increases surface area for saprophytic fungi and bacteria to release specialized enzymes that breakdown residues. Disperse microbial spores and influence microbial activity and nutrient cycles.</a:t>
            </a:r>
          </a:p>
          <a:p>
            <a:r>
              <a:rPr lang="en-US" baseline="0"/>
              <a:t>Photo ID from top down: earthworm, ant, centipede, sow bug (isopod), beetle, last two are mites or acari</a:t>
            </a:r>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18</a:t>
            </a:fld>
            <a:endParaRPr lang="en-US"/>
          </a:p>
        </p:txBody>
      </p:sp>
    </p:spTree>
    <p:extLst>
      <p:ext uri="{BB962C8B-B14F-4D97-AF65-F5344CB8AC3E}">
        <p14:creationId xmlns:p14="http://schemas.microsoft.com/office/powerpoint/2010/main" val="959723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input of labile and recalcitrant organics passed through and processed within the hindgut of earthworms (</a:t>
            </a:r>
            <a:r>
              <a:rPr lang="en-US" err="1"/>
              <a:t>drilosphere</a:t>
            </a:r>
            <a:r>
              <a:rPr lang="en-US"/>
              <a:t>) and other soil organisms (mainly invertebrates) at various depths</a:t>
            </a:r>
          </a:p>
          <a:p>
            <a:pPr>
              <a:buFont typeface="Arial" pitchFamily="34" charset="0"/>
              <a:buChar char="•"/>
            </a:pPr>
            <a:r>
              <a:rPr lang="en-US">
                <a:solidFill>
                  <a:srgbClr val="000000"/>
                </a:solidFill>
              </a:rPr>
              <a:t>Redistributes plant litter “Carbon”  throughout the soil the profile </a:t>
            </a:r>
          </a:p>
          <a:p>
            <a:pPr>
              <a:buFont typeface="Arial" pitchFamily="34" charset="0"/>
              <a:buChar char="•"/>
            </a:pPr>
            <a:r>
              <a:rPr lang="en-US">
                <a:solidFill>
                  <a:srgbClr val="000000"/>
                </a:solidFill>
              </a:rPr>
              <a:t> Soils are enriched with N,P, and organic matter</a:t>
            </a:r>
          </a:p>
          <a:p>
            <a:pPr>
              <a:buFont typeface="Arial" pitchFamily="34" charset="0"/>
              <a:buChar char="•"/>
            </a:pPr>
            <a:r>
              <a:rPr lang="en-US">
                <a:solidFill>
                  <a:srgbClr val="000000"/>
                </a:solidFill>
              </a:rPr>
              <a:t>Increase water infiltration </a:t>
            </a:r>
          </a:p>
          <a:p>
            <a:pPr>
              <a:buFont typeface="Arial" pitchFamily="34" charset="0"/>
              <a:buChar char="•"/>
            </a:pPr>
            <a:r>
              <a:rPr lang="en-US">
                <a:solidFill>
                  <a:srgbClr val="000000"/>
                </a:solidFill>
              </a:rPr>
              <a:t>Provide a </a:t>
            </a:r>
            <a:r>
              <a:rPr lang="en-US" err="1">
                <a:solidFill>
                  <a:srgbClr val="000000"/>
                </a:solidFill>
              </a:rPr>
              <a:t>biopore</a:t>
            </a:r>
            <a:r>
              <a:rPr lang="en-US">
                <a:solidFill>
                  <a:srgbClr val="000000"/>
                </a:solidFill>
              </a:rPr>
              <a:t> for plant roots</a:t>
            </a:r>
          </a:p>
          <a:p>
            <a:pPr>
              <a:buFont typeface="Arial" pitchFamily="34" charset="0"/>
              <a:buChar char="•"/>
            </a:pPr>
            <a:r>
              <a:rPr lang="en-US">
                <a:solidFill>
                  <a:srgbClr val="000000"/>
                </a:solidFill>
              </a:rPr>
              <a:t>Homogenize soil surface</a:t>
            </a:r>
          </a:p>
          <a:p>
            <a:pPr>
              <a:buFont typeface="Arial" pitchFamily="34" charset="0"/>
              <a:buChar char="•"/>
            </a:pPr>
            <a:r>
              <a:rPr lang="en-US">
                <a:solidFill>
                  <a:srgbClr val="000000"/>
                </a:solidFill>
              </a:rPr>
              <a:t>Increase bio-diversity in soils</a:t>
            </a:r>
          </a:p>
        </p:txBody>
      </p:sp>
      <p:sp>
        <p:nvSpPr>
          <p:cNvPr id="4" name="Slide Number Placeholder 3"/>
          <p:cNvSpPr>
            <a:spLocks noGrp="1"/>
          </p:cNvSpPr>
          <p:nvPr>
            <p:ph type="sldNum" sz="quarter" idx="10"/>
          </p:nvPr>
        </p:nvSpPr>
        <p:spPr/>
        <p:txBody>
          <a:bodyPr/>
          <a:lstStyle/>
          <a:p>
            <a:fld id="{A4A8A6C1-D4A1-450C-9D4F-9C80C2E7D870}" type="slidenum">
              <a:rPr lang="en-US" smtClean="0"/>
              <a:t>19</a:t>
            </a:fld>
            <a:endParaRPr lang="en-US"/>
          </a:p>
        </p:txBody>
      </p:sp>
    </p:spTree>
    <p:extLst>
      <p:ext uri="{BB962C8B-B14F-4D97-AF65-F5344CB8AC3E}">
        <p14:creationId xmlns:p14="http://schemas.microsoft.com/office/powerpoint/2010/main" val="1987583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Optional SLIDE for area that have issues </a:t>
            </a:r>
          </a:p>
          <a:p>
            <a:r>
              <a:rPr lang="en-US"/>
              <a:t>They remove or bury a lot of surface residues that would otherwise protect soil surfaces from erosion, in forest floors they increase the amount of bulk density due to the weight of the casts and the consumption of forest leaf litter, they disperse weed seeds from place to place and can transmit disease from one place to another along with movement of soil biology that is pathogenic.  IF in excess numbers they can increase the loss of N from leaching  and denitrification and increased soil carbon loss through enhanced microbial respiration.  </a:t>
            </a:r>
          </a:p>
        </p:txBody>
      </p:sp>
      <p:sp>
        <p:nvSpPr>
          <p:cNvPr id="4" name="Slide Number Placeholder 3"/>
          <p:cNvSpPr>
            <a:spLocks noGrp="1"/>
          </p:cNvSpPr>
          <p:nvPr>
            <p:ph type="sldNum" sz="quarter" idx="10"/>
          </p:nvPr>
        </p:nvSpPr>
        <p:spPr/>
        <p:txBody>
          <a:bodyPr/>
          <a:lstStyle/>
          <a:p>
            <a:fld id="{09413A68-A875-44D7-9C66-2550E7BFC779}" type="slidenum">
              <a:rPr lang="en-US" smtClean="0"/>
              <a:t>20</a:t>
            </a:fld>
            <a:endParaRPr lang="en-US"/>
          </a:p>
        </p:txBody>
      </p:sp>
    </p:spTree>
    <p:extLst>
      <p:ext uri="{BB962C8B-B14F-4D97-AF65-F5344CB8AC3E}">
        <p14:creationId xmlns:p14="http://schemas.microsoft.com/office/powerpoint/2010/main" val="3522772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These are directly tied to the worksheet, therefore they must be covered and not changed</a:t>
            </a:r>
          </a:p>
        </p:txBody>
      </p:sp>
      <p:sp>
        <p:nvSpPr>
          <p:cNvPr id="4" name="Slide Number Placeholder 3"/>
          <p:cNvSpPr>
            <a:spLocks noGrp="1"/>
          </p:cNvSpPr>
          <p:nvPr>
            <p:ph type="sldNum" sz="quarter" idx="10"/>
          </p:nvPr>
        </p:nvSpPr>
        <p:spPr/>
        <p:txBody>
          <a:bodyPr/>
          <a:lstStyle/>
          <a:p>
            <a:fld id="{A4A8A6C1-D4A1-450C-9D4F-9C80C2E7D870}" type="slidenum">
              <a:rPr lang="en-US" smtClean="0"/>
              <a:t>3</a:t>
            </a:fld>
            <a:endParaRPr lang="en-US"/>
          </a:p>
        </p:txBody>
      </p:sp>
    </p:spTree>
    <p:extLst>
      <p:ext uri="{BB962C8B-B14F-4D97-AF65-F5344CB8AC3E}">
        <p14:creationId xmlns:p14="http://schemas.microsoft.com/office/powerpoint/2010/main" val="1533355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solidFill>
                  <a:schemeClr val="tx1"/>
                </a:solidFill>
              </a:rPr>
              <a:t>A healthy soil tends to have close to half of it’s volume occupied by space. This space is critical and serves as the ‘lungs and circulatory system of the soil’. In this zone, air and water flow are regulated, nutrients are cycled and transported in soil water, site of mycorrhizal entanglement and sequestration of water and nutrients, and can serve as biological highways as many soil organisms can only move through water and water films. Other smaller organisms can hitch rides on more mobile organisms or fungal hyphae which tend to be prevalent in the pore space.</a:t>
            </a:r>
          </a:p>
          <a:p>
            <a:endParaRPr lang="en-US"/>
          </a:p>
          <a:p>
            <a:pPr marL="248250" indent="-248250">
              <a:buFont typeface="+mj-lt"/>
              <a:buAutoNum type="arabicPeriod"/>
            </a:pPr>
            <a:r>
              <a:rPr lang="en-US"/>
              <a:t>Plant</a:t>
            </a:r>
            <a:r>
              <a:rPr lang="en-US" baseline="0"/>
              <a:t> roots, earthworms and other arthropods can rearrange soil particles to create smooth, cylindrically shaped macropores (</a:t>
            </a:r>
            <a:r>
              <a:rPr lang="en-US" baseline="0" err="1"/>
              <a:t>biopores</a:t>
            </a:r>
            <a:r>
              <a:rPr lang="en-US" baseline="0"/>
              <a:t>)</a:t>
            </a:r>
          </a:p>
          <a:p>
            <a:pPr marL="248250" indent="-248250">
              <a:buFont typeface="+mj-lt"/>
              <a:buAutoNum type="arabicPeriod"/>
            </a:pPr>
            <a:r>
              <a:rPr lang="en-US" err="1"/>
              <a:t>Biopores</a:t>
            </a:r>
            <a:r>
              <a:rPr lang="en-US"/>
              <a:t> can extend</a:t>
            </a:r>
            <a:r>
              <a:rPr lang="en-US" baseline="0"/>
              <a:t> considerable distance in the soil forming channels for preferential flow of water and nutrients</a:t>
            </a:r>
          </a:p>
          <a:p>
            <a:pPr marL="248250" indent="-248250">
              <a:buFont typeface="+mj-lt"/>
              <a:buAutoNum type="arabicPeriod"/>
            </a:pPr>
            <a:r>
              <a:rPr lang="en-US" baseline="0"/>
              <a:t>Good air exchange in the soil creates habitat in which aerobic organisms can thrive</a:t>
            </a:r>
          </a:p>
          <a:p>
            <a:pPr marL="248250" indent="-248250">
              <a:buFont typeface="+mj-lt"/>
              <a:buAutoNum type="arabicPeriod"/>
            </a:pPr>
            <a:r>
              <a:rPr lang="en-US" baseline="0"/>
              <a:t>Poor air exchange leads to anaerobic conditions, organisms that can tolerate this habitat tend to be those that cause disease and produce  byproducts that inhibit root growth, e.g. alcohols</a:t>
            </a:r>
            <a:endParaRPr lang="en-US"/>
          </a:p>
          <a:p>
            <a:r>
              <a:rPr lang="en-US"/>
              <a:t>Mix of different sized pores important</a:t>
            </a:r>
          </a:p>
          <a:p>
            <a:r>
              <a:rPr lang="en-US"/>
              <a:t>Collapse of space and large pores disrupts air, water, nutrient flows, and biological highways</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21</a:t>
            </a:fld>
            <a:endParaRPr lang="en-US"/>
          </a:p>
        </p:txBody>
      </p:sp>
    </p:spTree>
    <p:extLst>
      <p:ext uri="{BB962C8B-B14F-4D97-AF65-F5344CB8AC3E}">
        <p14:creationId xmlns:p14="http://schemas.microsoft.com/office/powerpoint/2010/main" val="2907999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j-lt"/>
              </a:rPr>
              <a:t>Mention that aggregates are the arrangement of not only mineral particles but also organic matter too! So that organic matter is, by definition, part of this hot spot!</a:t>
            </a:r>
          </a:p>
          <a:p>
            <a:endParaRPr lang="en-US">
              <a:latin typeface="+mj-lt"/>
            </a:endParaRPr>
          </a:p>
          <a:p>
            <a:r>
              <a:rPr lang="en-US" dirty="0">
                <a:latin typeface="+mj-lt"/>
              </a:rPr>
              <a:t>Lack of good soil aggregation results in compacted soils that:</a:t>
            </a:r>
            <a:endParaRPr lang="en-US" dirty="0">
              <a:latin typeface="+mj-lt"/>
              <a:ea typeface="Calibri Light"/>
              <a:cs typeface="Calibri Light"/>
            </a:endParaRPr>
          </a:p>
          <a:p>
            <a:pPr marL="241300" indent="-241300">
              <a:buFont typeface="+mj-lt"/>
              <a:buAutoNum type="arabicPeriod"/>
            </a:pPr>
            <a:r>
              <a:rPr lang="en-US" dirty="0">
                <a:latin typeface="+mj-lt"/>
              </a:rPr>
              <a:t>Restrict root growth</a:t>
            </a:r>
            <a:endParaRPr lang="en-US" dirty="0">
              <a:latin typeface="+mj-lt"/>
              <a:ea typeface="Calibri Light"/>
              <a:cs typeface="Calibri Light"/>
            </a:endParaRPr>
          </a:p>
          <a:p>
            <a:pPr marL="241300" indent="-241300">
              <a:buFont typeface="+mj-lt"/>
              <a:buAutoNum type="arabicPeriod"/>
            </a:pPr>
            <a:r>
              <a:rPr lang="en-US" dirty="0">
                <a:latin typeface="+mj-lt"/>
              </a:rPr>
              <a:t>Provide poor root zone </a:t>
            </a:r>
            <a:r>
              <a:rPr lang="en-US">
                <a:latin typeface="+mj-lt"/>
              </a:rPr>
              <a:t>aeration</a:t>
            </a:r>
            <a:endParaRPr lang="en-US">
              <a:latin typeface="+mj-lt"/>
              <a:ea typeface="Calibri Light"/>
              <a:cs typeface="Calibri Light"/>
            </a:endParaRPr>
          </a:p>
          <a:p>
            <a:pPr marL="241300" indent="-241300">
              <a:buFont typeface="+mj-lt"/>
              <a:buAutoNum type="arabicPeriod"/>
            </a:pPr>
            <a:r>
              <a:rPr lang="en-US" dirty="0">
                <a:latin typeface="+mj-lt"/>
              </a:rPr>
              <a:t>Have poor drainage</a:t>
            </a:r>
            <a:endParaRPr lang="en-US" dirty="0">
              <a:latin typeface="+mj-lt"/>
              <a:ea typeface="Calibri Light"/>
              <a:cs typeface="Calibri Light"/>
            </a:endParaRPr>
          </a:p>
          <a:p>
            <a:pPr marL="241653" indent="-241653">
              <a:buFont typeface="+mj-lt"/>
              <a:buAutoNum type="arabicPeriod"/>
            </a:pPr>
            <a:endParaRPr lang="en-US">
              <a:latin typeface="+mj-lt"/>
            </a:endParaRPr>
          </a:p>
          <a:p>
            <a:r>
              <a:rPr lang="en-US" dirty="0">
                <a:latin typeface="+mj-lt"/>
              </a:rPr>
              <a:t>Soil compaction has always been thought of as a physical soil problem caused by excessive tillage and heavy equipment squeezing the soil pore space.  </a:t>
            </a:r>
            <a:endParaRPr lang="en-US" dirty="0">
              <a:latin typeface="+mj-lt"/>
              <a:ea typeface="Calibri Light"/>
              <a:cs typeface="Calibri Light"/>
            </a:endParaRPr>
          </a:p>
          <a:p>
            <a:r>
              <a:rPr lang="en-US" dirty="0">
                <a:latin typeface="+mj-lt"/>
              </a:rPr>
              <a:t>Compaction is actually a result of lose of soil organic matter and destruction of soil aggregates.  These need to be replaced in the soil in order to provide a stable soil base in which to produce food &amp; fiber</a:t>
            </a:r>
            <a:endParaRPr lang="en-US" dirty="0">
              <a:latin typeface="+mj-lt"/>
              <a:ea typeface="Calibri Light"/>
              <a:cs typeface="Calibri Light"/>
            </a:endParaRPr>
          </a:p>
          <a:p>
            <a:r>
              <a:rPr lang="en-US" b="1" dirty="0">
                <a:latin typeface="+mj-lt"/>
                <a:ea typeface="ＭＳ Ｐゴシック"/>
                <a:cs typeface="Calibri Light"/>
              </a:rPr>
              <a:t>Soil compaction is a biological problem related to decreased production of polysaccharides and </a:t>
            </a:r>
            <a:r>
              <a:rPr lang="en-US" b="1" dirty="0" err="1">
                <a:latin typeface="+mj-lt"/>
                <a:ea typeface="ＭＳ Ｐゴシック"/>
                <a:cs typeface="Calibri Light"/>
              </a:rPr>
              <a:t>glycolproteins</a:t>
            </a:r>
            <a:r>
              <a:rPr lang="en-US" b="1" dirty="0">
                <a:latin typeface="+mj-lt"/>
                <a:ea typeface="ＭＳ Ｐゴシック"/>
                <a:cs typeface="Calibri Light"/>
              </a:rPr>
              <a:t> in the soil. </a:t>
            </a:r>
          </a:p>
          <a:p>
            <a:r>
              <a:rPr lang="en-US" b="1" dirty="0">
                <a:latin typeface="+mj-lt"/>
                <a:ea typeface="ＭＳ Ｐゴシック"/>
                <a:cs typeface="Calibri Light"/>
              </a:rPr>
              <a:t>Soil compaction is due to a lack of living roots and mycorrhizal fungus in the soil.</a:t>
            </a:r>
            <a:endParaRPr lang="en-US" dirty="0">
              <a:latin typeface="+mj-lt"/>
              <a:ea typeface="ＭＳ Ｐゴシック"/>
              <a:cs typeface="Calibri Light"/>
            </a:endParaRPr>
          </a:p>
          <a:p>
            <a:endParaRPr lang="en-US">
              <a:latin typeface="+mj-lt"/>
            </a:endParaRPr>
          </a:p>
        </p:txBody>
      </p:sp>
      <p:sp>
        <p:nvSpPr>
          <p:cNvPr id="4" name="Slide Number Placeholder 3"/>
          <p:cNvSpPr>
            <a:spLocks noGrp="1"/>
          </p:cNvSpPr>
          <p:nvPr>
            <p:ph type="sldNum" sz="quarter" idx="10"/>
          </p:nvPr>
        </p:nvSpPr>
        <p:spPr/>
        <p:txBody>
          <a:bodyPr/>
          <a:lstStyle/>
          <a:p>
            <a:pPr>
              <a:defRPr/>
            </a:pPr>
            <a:fld id="{D78F0731-47A0-4336-8731-19715C292272}" type="slidenum">
              <a:rPr lang="en-US" smtClean="0"/>
              <a:pPr>
                <a:defRPr/>
              </a:pPr>
              <a:t>22</a:t>
            </a:fld>
            <a:endParaRPr lang="en-US"/>
          </a:p>
        </p:txBody>
      </p:sp>
    </p:spTree>
    <p:extLst>
      <p:ext uri="{BB962C8B-B14F-4D97-AF65-F5344CB8AC3E}">
        <p14:creationId xmlns:p14="http://schemas.microsoft.com/office/powerpoint/2010/main" val="678912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ea typeface="Aptos" panose="020B0004020202020204" pitchFamily="34" charset="0"/>
                <a:cs typeface="Times New Roman" panose="02020603050405020304" pitchFamily="18" charset="0"/>
              </a:rPr>
              <a:t>Plant roots not only enmesh aggregates, they physically move soil particles (like ants, termites, and  earthworms) to initiate building aggregates. </a:t>
            </a:r>
          </a:p>
          <a:p>
            <a:endParaRPr lang="en-US"/>
          </a:p>
        </p:txBody>
      </p:sp>
      <p:sp>
        <p:nvSpPr>
          <p:cNvPr id="4" name="Slide Number Placeholder 3"/>
          <p:cNvSpPr>
            <a:spLocks noGrp="1"/>
          </p:cNvSpPr>
          <p:nvPr>
            <p:ph type="sldNum" sz="quarter" idx="10"/>
          </p:nvPr>
        </p:nvSpPr>
        <p:spPr/>
        <p:txBody>
          <a:bodyPr/>
          <a:lstStyle/>
          <a:p>
            <a:pPr>
              <a:defRPr/>
            </a:pPr>
            <a:fld id="{C1589316-3671-473B-9C23-F8182709CF32}" type="slidenum">
              <a:rPr lang="en-US" smtClean="0"/>
              <a:pPr>
                <a:defRPr/>
              </a:pPr>
              <a:t>23</a:t>
            </a:fld>
            <a:endParaRPr lang="en-US"/>
          </a:p>
        </p:txBody>
      </p:sp>
    </p:spTree>
    <p:extLst>
      <p:ext uri="{BB962C8B-B14F-4D97-AF65-F5344CB8AC3E}">
        <p14:creationId xmlns:p14="http://schemas.microsoft.com/office/powerpoint/2010/main" val="6030774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chemeClr val="tx1"/>
                </a:solidFill>
              </a:rPr>
              <a:t>Tillage tends to reduce overall numbers of </a:t>
            </a:r>
            <a:r>
              <a:rPr lang="en-US"/>
              <a:t>soil organisms, especially fungi that form hyphae and earthworms</a:t>
            </a:r>
            <a:r>
              <a:rPr lang="en-US" baseline="0"/>
              <a:t>, </a:t>
            </a:r>
            <a:r>
              <a:rPr lang="en-US"/>
              <a:t>important for soil aggregation and other soil functions. It also t</a:t>
            </a:r>
            <a:r>
              <a:rPr lang="en-US">
                <a:solidFill>
                  <a:schemeClr val="tx1"/>
                </a:solidFill>
              </a:rPr>
              <a:t>ends to favor i</a:t>
            </a:r>
            <a:r>
              <a:rPr lang="en-US"/>
              <a:t>ncreased bacterial populations and their predators (Protists and nematodes shift to bacterial-feeders). In contrast, no-till or reduced till favors higher overall populations, especially fungi and earthworms</a:t>
            </a:r>
            <a:r>
              <a:rPr lang="en-US" baseline="0"/>
              <a:t> and nematodes shift to fungal-feeders.</a:t>
            </a:r>
          </a:p>
          <a:p>
            <a:endParaRPr lang="en-US" baseline="0"/>
          </a:p>
          <a:p>
            <a:r>
              <a:rPr lang="en-US"/>
              <a:t>Forming</a:t>
            </a:r>
            <a:r>
              <a:rPr lang="en-US" baseline="0"/>
              <a:t> soil aggregates requires both a biological and physical actions </a:t>
            </a:r>
          </a:p>
          <a:p>
            <a:pPr marL="241653" indent="-241653">
              <a:buFont typeface="+mj-lt"/>
              <a:buAutoNum type="arabicPeriod"/>
            </a:pPr>
            <a:r>
              <a:rPr lang="en-US" baseline="0"/>
              <a:t>Need conditions that will allow for Arbuscular mycorrhizal fungi colonies to be established</a:t>
            </a:r>
          </a:p>
          <a:p>
            <a:pPr marL="241653" indent="-241653">
              <a:buFont typeface="+mj-lt"/>
              <a:buAutoNum type="arabicPeriod"/>
            </a:pPr>
            <a:r>
              <a:rPr lang="en-US"/>
              <a:t>AMF</a:t>
            </a:r>
            <a:r>
              <a:rPr lang="en-US" baseline="0"/>
              <a:t> release glues as hyphae work their way out through the soil</a:t>
            </a:r>
          </a:p>
          <a:p>
            <a:pPr marL="241653" indent="-241653">
              <a:buFont typeface="+mj-lt"/>
              <a:buAutoNum type="arabicPeriod"/>
            </a:pPr>
            <a:r>
              <a:rPr lang="en-US" baseline="0"/>
              <a:t>Hyphae entangle soil particles, realign them</a:t>
            </a:r>
          </a:p>
          <a:p>
            <a:pPr marL="241653" indent="-241653">
              <a:buFont typeface="+mj-lt"/>
              <a:buAutoNum type="arabicPeriod"/>
            </a:pPr>
            <a:r>
              <a:rPr lang="en-US" baseline="0"/>
              <a:t>Create alternating wetting/drying cycles helping to bind particles together</a:t>
            </a:r>
            <a:endParaRPr lang="en-US"/>
          </a:p>
          <a:p>
            <a:endParaRPr lang="en-US"/>
          </a:p>
          <a:p>
            <a:endParaRPr lang="en-US"/>
          </a:p>
        </p:txBody>
      </p:sp>
      <p:sp>
        <p:nvSpPr>
          <p:cNvPr id="4" name="Slide Number Placeholder 3"/>
          <p:cNvSpPr>
            <a:spLocks noGrp="1"/>
          </p:cNvSpPr>
          <p:nvPr>
            <p:ph type="sldNum" sz="quarter" idx="10"/>
          </p:nvPr>
        </p:nvSpPr>
        <p:spPr/>
        <p:txBody>
          <a:bodyPr/>
          <a:lstStyle/>
          <a:p>
            <a:pPr>
              <a:defRPr/>
            </a:pPr>
            <a:fld id="{C1589316-3671-473B-9C23-F8182709CF32}" type="slidenum">
              <a:rPr lang="en-US" smtClean="0"/>
              <a:pPr>
                <a:defRPr/>
              </a:pPr>
              <a:t>24</a:t>
            </a:fld>
            <a:endParaRPr lang="en-US"/>
          </a:p>
        </p:txBody>
      </p:sp>
    </p:spTree>
    <p:extLst>
      <p:ext uri="{BB962C8B-B14F-4D97-AF65-F5344CB8AC3E}">
        <p14:creationId xmlns:p14="http://schemas.microsoft.com/office/powerpoint/2010/main" val="961368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highest density is in the A horizon but can occur throughout profile</a:t>
            </a:r>
          </a:p>
          <a:p>
            <a:r>
              <a:rPr lang="en-US"/>
              <a:t>Anchor</a:t>
            </a:r>
          </a:p>
          <a:p>
            <a:r>
              <a:rPr lang="en-US"/>
              <a:t>	keeps plant in soil</a:t>
            </a:r>
          </a:p>
          <a:p>
            <a:r>
              <a:rPr lang="en-US"/>
              <a:t>	prevents soil erosion</a:t>
            </a:r>
          </a:p>
          <a:p>
            <a:r>
              <a:rPr lang="en-US"/>
              <a:t>	holds stem upright</a:t>
            </a:r>
          </a:p>
          <a:p>
            <a:r>
              <a:rPr lang="en-US"/>
              <a:t>Absorption</a:t>
            </a:r>
          </a:p>
          <a:p>
            <a:r>
              <a:rPr lang="en-US"/>
              <a:t>	water </a:t>
            </a:r>
          </a:p>
          <a:p>
            <a:r>
              <a:rPr lang="en-US"/>
              <a:t>	dissolved minerals</a:t>
            </a:r>
          </a:p>
          <a:p>
            <a:r>
              <a:rPr lang="en-US"/>
              <a:t>Storage</a:t>
            </a:r>
          </a:p>
          <a:p>
            <a:r>
              <a:rPr lang="en-US"/>
              <a:t>	starch</a:t>
            </a:r>
          </a:p>
          <a:p>
            <a:r>
              <a:rPr lang="en-US"/>
              <a:t>	other nutrients</a:t>
            </a:r>
          </a:p>
          <a:p>
            <a:r>
              <a:rPr lang="en-US"/>
              <a:t>Habitat</a:t>
            </a:r>
          </a:p>
          <a:p>
            <a:r>
              <a:rPr lang="en-US"/>
              <a:t>	provides nutrients to microbes</a:t>
            </a:r>
          </a:p>
          <a:p>
            <a:r>
              <a:rPr lang="en-US"/>
              <a:t>	Helps with aggregation</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25</a:t>
            </a:fld>
            <a:endParaRPr lang="en-US"/>
          </a:p>
        </p:txBody>
      </p:sp>
    </p:spTree>
    <p:extLst>
      <p:ext uri="{BB962C8B-B14F-4D97-AF65-F5344CB8AC3E}">
        <p14:creationId xmlns:p14="http://schemas.microsoft.com/office/powerpoint/2010/main" val="2743333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rhizosphere is an area of interaction between the surface of a plant root and the area surrounding it. Bacteria and other microorganisms as well as soil debris fill the area. 10,000x. Photograph by Sandra Silvers, USDA-ARS.</a:t>
            </a:r>
          </a:p>
          <a:p>
            <a:endParaRPr lang="en-US"/>
          </a:p>
          <a:p>
            <a:r>
              <a:rPr lang="en-US"/>
              <a:t>Lewis, Wayne; </a:t>
            </a:r>
            <a:r>
              <a:rPr lang="en-US" err="1"/>
              <a:t>Lowenfels</a:t>
            </a:r>
            <a:r>
              <a:rPr lang="en-US"/>
              <a:t>, Jeff. Teaming with Microbes: The Organic Gardener's Guide to the Soil Food Web, Revised Edition (Kindle Locations 183-184). Timber Press. Kindle Edition. </a:t>
            </a:r>
          </a:p>
          <a:p>
            <a:endParaRPr lang="en-US" sz="1300"/>
          </a:p>
          <a:p>
            <a:r>
              <a:rPr lang="en-US" sz="1300"/>
              <a:t>Different plants attract and support a different microbial community. Additional factors influencing biodiversity composition include composition of plant components, nutrient content in tissues, tissue senescence and temperature, moisture, and inherent soil properties.</a:t>
            </a:r>
          </a:p>
          <a:p>
            <a:endParaRPr lang="en-US"/>
          </a:p>
          <a:p>
            <a:pPr indent="-120827">
              <a:spcAft>
                <a:spcPts val="634"/>
              </a:spcAft>
            </a:pPr>
            <a:r>
              <a:rPr lang="en-US"/>
              <a:t>1 g can contain 10 or more nematodes!</a:t>
            </a:r>
          </a:p>
          <a:p>
            <a:pPr indent="-120827">
              <a:spcAft>
                <a:spcPts val="634"/>
              </a:spcAft>
            </a:pPr>
            <a:r>
              <a:rPr lang="en-US"/>
              <a:t>One acre may contain 200 pounds of nematodes!</a:t>
            </a:r>
          </a:p>
          <a:p>
            <a:r>
              <a:rPr lang="en-US"/>
              <a:t>1 g can contain 10,000+ protists!</a:t>
            </a:r>
          </a:p>
          <a:p>
            <a:r>
              <a:rPr lang="en-US"/>
              <a:t>One acre may the equivalent in weight of 2 sheep of protists!</a:t>
            </a:r>
          </a:p>
          <a:p>
            <a:r>
              <a:rPr lang="en-US"/>
              <a:t>Look at nematode assays</a:t>
            </a:r>
          </a:p>
          <a:p>
            <a:r>
              <a:rPr lang="en-US"/>
              <a:t>Are all players bad?</a:t>
            </a:r>
          </a:p>
          <a:p>
            <a:endParaRPr lang="en-US"/>
          </a:p>
          <a:p>
            <a:r>
              <a:rPr lang="en-US"/>
              <a:t>In conventional tillage systems, the microbial diversity is reduced due to changing environmental conditions.  Conventional tillage systems have more bacteria and protozoa (especially </a:t>
            </a:r>
            <a:r>
              <a:rPr lang="en-US" err="1"/>
              <a:t>cilates</a:t>
            </a:r>
            <a:r>
              <a:rPr lang="en-US"/>
              <a:t>) because these organisms can tolerate compacted soils, anaerobic conditions, and reduced pore space.  Larger fauna like nematodes, mycorrhizae fungi, and flagellates protozoa need larger pore space, aerobic soils, undisturbed soils and the right habitat (carbon residue) to flourish. When a no-till or cover crop system is re-introduced, bacteria levels do not decline but fungi, nematodes, and larger protozoa (flagellates, </a:t>
            </a:r>
            <a:r>
              <a:rPr lang="en-US" err="1"/>
              <a:t>amoebid</a:t>
            </a:r>
            <a:r>
              <a:rPr lang="en-US"/>
              <a:t>, and sporozoan species) will repopulate the soil, increasing soil microbial diversity, creating a more balanced system.</a:t>
            </a:r>
          </a:p>
          <a:p>
            <a:endParaRPr lang="en-US"/>
          </a:p>
          <a:p>
            <a:r>
              <a:rPr lang="en-US" sz="1100"/>
              <a:t>Smith .C.R. et al. 2016, Microbial community responses to soil tillage and crop rotation in a corn/soybean agroecosystem</a:t>
            </a:r>
          </a:p>
          <a:p>
            <a:r>
              <a:rPr lang="en-US" sz="1100" err="1">
                <a:hlinkClick r:id="rId3"/>
              </a:rPr>
              <a:t>Ecol</a:t>
            </a:r>
            <a:r>
              <a:rPr lang="en-US" sz="1100">
                <a:hlinkClick r:id="rId3"/>
              </a:rPr>
              <a:t> </a:t>
            </a:r>
            <a:r>
              <a:rPr lang="en-US" sz="1100" err="1">
                <a:hlinkClick r:id="rId3"/>
              </a:rPr>
              <a:t>Evol</a:t>
            </a:r>
            <a:r>
              <a:rPr lang="en-US" sz="1100"/>
              <a:t>. 2016 Nov; 6(22): 8075–8084. </a:t>
            </a:r>
          </a:p>
          <a:p>
            <a:r>
              <a:rPr lang="en-US" sz="1100"/>
              <a:t>Published online 2016 Oct 14. </a:t>
            </a:r>
            <a:r>
              <a:rPr lang="en-US" sz="1100" err="1"/>
              <a:t>doi</a:t>
            </a:r>
            <a:r>
              <a:rPr lang="en-US" sz="1100"/>
              <a:t>: </a:t>
            </a:r>
            <a:r>
              <a:rPr lang="en-US" sz="1100">
                <a:hlinkClick r:id="rId4"/>
              </a:rPr>
              <a:t>10.1002/ece3.2553</a:t>
            </a:r>
            <a:endParaRPr lang="en-US" sz="1100"/>
          </a:p>
          <a:p>
            <a:endParaRPr lang="en-US"/>
          </a:p>
          <a:p>
            <a:endParaRPr lang="en-US"/>
          </a:p>
          <a:p>
            <a:endParaRPr lang="en-US"/>
          </a:p>
          <a:p>
            <a:r>
              <a:rPr lang="en-US"/>
              <a:t>Metarhizium fungi complement mycorrhizae fungi in the soil.  Metarhizium fungi encompass about 13 known species and prefer undisturbed soils with actively growing plants.  Metarhizium fungi are a parasite to over 200 insect species.  The Metarhizium spores attach to insect eggs, larva, and adults; desiccating and mummifying its hosts.  The spores germinate and form hyphae that attach to plant roots and are known to enhance nitrogen uptake in plant roots.  Metarhizium fungi are used commercially because they contain an enzyme used to convert soybeans into soybean diesel.  </a:t>
            </a:r>
          </a:p>
          <a:p>
            <a:endParaRPr lang="en-US"/>
          </a:p>
          <a:p>
            <a:r>
              <a:rPr lang="en-US"/>
              <a:t> https://en.wikipedia.org/wiki/Metarhizium_anisopliae</a:t>
            </a:r>
          </a:p>
          <a:p>
            <a:r>
              <a:rPr lang="en-US"/>
              <a:t>Dr. Mary </a:t>
            </a:r>
            <a:r>
              <a:rPr lang="en-US" err="1"/>
              <a:t>Barbercheck</a:t>
            </a:r>
            <a:r>
              <a:rPr lang="en-US"/>
              <a:t>, Cornell University, 2018 </a:t>
            </a:r>
          </a:p>
          <a:p>
            <a:endParaRPr lang="en-US"/>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26</a:t>
            </a:fld>
            <a:endParaRPr lang="en-US"/>
          </a:p>
        </p:txBody>
      </p:sp>
    </p:spTree>
    <p:extLst>
      <p:ext uri="{BB962C8B-B14F-4D97-AF65-F5344CB8AC3E}">
        <p14:creationId xmlns:p14="http://schemas.microsoft.com/office/powerpoint/2010/main" val="14114052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 Microbes using soil carbon help cycle nitrogen and phosphorus  because Plants Roots provide at least 20% of their</a:t>
            </a:r>
            <a:r>
              <a:rPr lang="en-US" baseline="0"/>
              <a:t> </a:t>
            </a:r>
            <a:r>
              <a:rPr lang="en-US"/>
              <a:t>CH2O to the soil where they attract soil</a:t>
            </a:r>
            <a:r>
              <a:rPr lang="en-US" baseline="0"/>
              <a:t> habitats to the rhizosphere.</a:t>
            </a:r>
            <a:endParaRPr lang="en-US"/>
          </a:p>
          <a:p>
            <a:r>
              <a:rPr lang="en-US"/>
              <a:t>In real world bacteria growth limited by predators, water &amp; food availability. </a:t>
            </a:r>
          </a:p>
          <a:p>
            <a:r>
              <a:rPr lang="en-US"/>
              <a:t>Photos:</a:t>
            </a:r>
          </a:p>
          <a:p>
            <a:pPr marL="171450" indent="-171450">
              <a:buFont typeface="Arial" panose="020B0604020202020204" pitchFamily="34" charset="0"/>
              <a:buChar char="•"/>
            </a:pPr>
            <a:r>
              <a:rPr lang="en-US"/>
              <a:t>Bashir, </a:t>
            </a:r>
            <a:r>
              <a:rPr lang="en-US" err="1"/>
              <a:t>Owais</a:t>
            </a:r>
            <a:r>
              <a:rPr lang="en-US"/>
              <a:t> &amp; Khan, Kamran &amp; Hakeem, Khalid &amp; Mir, Naseer &amp; Rather, Hassan &amp; Mohiuddin, Rehana. (2016). Soil Microbe Diversity and Root Exudates as Important Aspects of Rhizosphere Ecosystem. 10.1007/978-3-319-29573-2_15.</a:t>
            </a:r>
          </a:p>
          <a:p>
            <a:pPr marL="171450" indent="-171450">
              <a:buFont typeface="Arial" panose="020B0604020202020204" pitchFamily="34" charset="0"/>
              <a:buChar char="•"/>
            </a:pPr>
            <a:r>
              <a:rPr lang="en-US"/>
              <a:t>New South Wales Department of Primary Industries, 2013</a:t>
            </a:r>
          </a:p>
          <a:p>
            <a:pPr marL="171450" indent="-171450">
              <a:buFont typeface="Arial" panose="020B0604020202020204" pitchFamily="34" charset="0"/>
              <a:buChar char="•"/>
            </a:pPr>
            <a:r>
              <a:rPr lang="en-US"/>
              <a:t>Department of Environment, Land, Water and Planning (DELWP), Victoria</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B34A648D-AD4E-4D2D-AECA-3943F0112EDE}" type="slidenum">
              <a:rPr lang="en-US" smtClean="0"/>
              <a:pPr/>
              <a:t>27</a:t>
            </a:fld>
            <a:endParaRPr lang="en-US"/>
          </a:p>
        </p:txBody>
      </p:sp>
    </p:spTree>
    <p:extLst>
      <p:ext uri="{BB962C8B-B14F-4D97-AF65-F5344CB8AC3E}">
        <p14:creationId xmlns:p14="http://schemas.microsoft.com/office/powerpoint/2010/main" val="3466769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Greek word</a:t>
            </a:r>
            <a:r>
              <a:rPr lang="en-US" b="0" baseline="0"/>
              <a:t> meaning fungus root </a:t>
            </a:r>
          </a:p>
          <a:p>
            <a:r>
              <a:rPr lang="en-US"/>
              <a:t>Brassicas are an example family that are non-mycorrhizal.</a:t>
            </a:r>
          </a:p>
          <a:p>
            <a:r>
              <a:rPr lang="en-US" b="0"/>
              <a:t>However, most crops are mycorrhizal including (read some…): Onions, corn, cotton,</a:t>
            </a:r>
            <a:r>
              <a:rPr lang="en-US" b="0" baseline="0"/>
              <a:t> </a:t>
            </a:r>
            <a:r>
              <a:rPr lang="en-US" b="0"/>
              <a:t>wheat,</a:t>
            </a:r>
            <a:r>
              <a:rPr lang="en-US" b="0" baseline="0"/>
              <a:t> </a:t>
            </a:r>
            <a:r>
              <a:rPr lang="en-US" b="0"/>
              <a:t>soybeans,</a:t>
            </a:r>
            <a:r>
              <a:rPr lang="en-US" b="0" baseline="0"/>
              <a:t> </a:t>
            </a:r>
            <a:r>
              <a:rPr lang="en-US" b="0"/>
              <a:t>potatoes,</a:t>
            </a:r>
            <a:r>
              <a:rPr lang="en-US" b="0" baseline="0"/>
              <a:t> </a:t>
            </a:r>
            <a:r>
              <a:rPr lang="en-US" b="0"/>
              <a:t>alfalfa,</a:t>
            </a:r>
            <a:r>
              <a:rPr lang="en-US" b="0" baseline="0"/>
              <a:t> </a:t>
            </a:r>
            <a:r>
              <a:rPr lang="en-US" b="0"/>
              <a:t>sugarcane,</a:t>
            </a:r>
            <a:r>
              <a:rPr lang="en-US" b="0" baseline="0"/>
              <a:t> </a:t>
            </a:r>
            <a:r>
              <a:rPr lang="en-US" b="0"/>
              <a:t>cassava,</a:t>
            </a:r>
            <a:r>
              <a:rPr lang="en-US" b="0" baseline="0"/>
              <a:t> </a:t>
            </a:r>
            <a:r>
              <a:rPr lang="en-US" b="0"/>
              <a:t>rice, most vegetables, beets, apples, grapes, citrus fruit, trees (lumber and fiber), cacao, coffee, rubber.</a:t>
            </a:r>
          </a:p>
          <a:p>
            <a:r>
              <a:rPr lang="en-US"/>
              <a:t>Some non-mycorrhizal crops have been shown to inhibit mycorrhizae in the next crops according to researchers at Penn State. These include canola, buckwheat, forage radish, camelina, and mustards. More research is needed to identify the impact of these crops when used with diverse mixtures (JMK’s opinion).</a:t>
            </a:r>
            <a:endParaRPr lang="en-US" b="0"/>
          </a:p>
          <a:p>
            <a:endParaRPr lang="en-US"/>
          </a:p>
          <a:p>
            <a:r>
              <a:rPr lang="en-US">
                <a:hlinkClick r:id="rId3"/>
              </a:rPr>
              <a:t>http://extension.psu.edu/plants/crops/cropping-systems/documents/mycorrhizal-fungi-and-field-crops.pdf</a:t>
            </a:r>
            <a:r>
              <a:rPr lang="en-US"/>
              <a:t> </a:t>
            </a:r>
          </a:p>
          <a:p>
            <a:r>
              <a:rPr lang="en-US"/>
              <a:t>(see </a:t>
            </a:r>
            <a:r>
              <a:rPr lang="en-US" err="1"/>
              <a:t>david</a:t>
            </a:r>
            <a:r>
              <a:rPr lang="en-US"/>
              <a:t> Sylvia’s web page for C fluxes https://sites.psu.edu/dmsylviaweb/mycorrhiza-overview/ )</a:t>
            </a:r>
          </a:p>
          <a:p>
            <a:endParaRPr lang="en-US" b="0"/>
          </a:p>
          <a:p>
            <a:endParaRPr lang="en-US" b="0"/>
          </a:p>
        </p:txBody>
      </p:sp>
      <p:sp>
        <p:nvSpPr>
          <p:cNvPr id="4" name="Slide Number Placeholder 3"/>
          <p:cNvSpPr>
            <a:spLocks noGrp="1"/>
          </p:cNvSpPr>
          <p:nvPr>
            <p:ph type="sldNum" sz="quarter" idx="10"/>
          </p:nvPr>
        </p:nvSpPr>
        <p:spPr/>
        <p:txBody>
          <a:bodyPr/>
          <a:lstStyle/>
          <a:p>
            <a:fld id="{56D4BA8F-6014-41F9-9580-BF8765FEF845}" type="slidenum">
              <a:rPr lang="en-US" smtClean="0"/>
              <a:t>27</a:t>
            </a:fld>
            <a:endParaRPr lang="en-US"/>
          </a:p>
        </p:txBody>
      </p:sp>
    </p:spTree>
    <p:extLst>
      <p:ext uri="{BB962C8B-B14F-4D97-AF65-F5344CB8AC3E}">
        <p14:creationId xmlns:p14="http://schemas.microsoft.com/office/powerpoint/2010/main" val="38826746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The nitrogen cycle, propelled in part by specialized bacteria, is one of the most important systems in the maintenance of terrestrial life: living organisms produce the vital organic compounds, the building blocks of life— amino and nucleic acids— using nitrogen.</a:t>
            </a:r>
          </a:p>
          <a:p>
            <a:r>
              <a:rPr lang="en-US" sz="1300"/>
              <a:t> </a:t>
            </a:r>
          </a:p>
          <a:p>
            <a:r>
              <a:rPr lang="en-US" sz="1300"/>
              <a:t>The strong bonds holding atmospheric nitrogen (N2) molecules together make this nitrogen inert for all practicable purposes and useless for plant needs. For plants to be able to use nitrogen, it has to be “fixed”— combined with either oxygen or hydrogen— producing ammonium (NH4 +), nitrate (NO3-), or nitrite (NO2-) ions. </a:t>
            </a:r>
          </a:p>
          <a:p>
            <a:endParaRPr lang="en-US" sz="1300"/>
          </a:p>
          <a:p>
            <a:r>
              <a:rPr lang="en-US" sz="1300"/>
              <a:t>This important process is called nitrogen fixation. Certain bacteria convert nitrogen from the atmosphere into plant-available forms. The genera that accomplish this nitrogen-fixing feat are Azotobacter, </a:t>
            </a:r>
            <a:r>
              <a:rPr lang="en-US" sz="1300" err="1"/>
              <a:t>Azospirillum</a:t>
            </a:r>
            <a:r>
              <a:rPr lang="en-US" sz="1300"/>
              <a:t>, Clostridium, and Rhizobium (any one of which would be a great name for a comic book superhero). Azotobacter, </a:t>
            </a:r>
            <a:r>
              <a:rPr lang="en-US" sz="1300" err="1"/>
              <a:t>Azospirillum</a:t>
            </a:r>
            <a:r>
              <a:rPr lang="en-US" sz="1300"/>
              <a:t>, and Clostridium live free in the soil; Rhizobium species actually live in the root tissues of certain plants, particularly legumes, where they form visible nodules. We don’t mean to suggest you need to memorize the species of soil bacteria, but we do want you to focus on the fact that nitrogen fixation as well as the recycling of carbon and sulfur requires the interventions of living organisms. </a:t>
            </a:r>
          </a:p>
          <a:p>
            <a:endParaRPr lang="en-US" sz="1300"/>
          </a:p>
          <a:p>
            <a:r>
              <a:rPr lang="en-US" sz="1300"/>
              <a:t>These are always taught as chemical processes, but they are really biological. Bacteria carry out these processes in the soil, forming symbiotic relationships with specific plants or existing symbiotically within organisms. Sounds like a case of the biology creating the chemistry for us.</a:t>
            </a:r>
          </a:p>
          <a:p>
            <a:r>
              <a:rPr lang="en-US" sz="1300"/>
              <a:t> </a:t>
            </a:r>
          </a:p>
          <a:p>
            <a:r>
              <a:rPr lang="en-US" sz="1300"/>
              <a:t>Lewis, Wayne; </a:t>
            </a:r>
            <a:r>
              <a:rPr lang="en-US" sz="1300" err="1"/>
              <a:t>Lowenfels</a:t>
            </a:r>
            <a:r>
              <a:rPr lang="en-US" sz="1300"/>
              <a:t>, Jeff. Teaming with Microbes: The Organic Gardener's Guide to the Soil Food Web, Revised Edition (Kindle Locations 629-642). Timber Press. Kindle Edition. </a:t>
            </a:r>
          </a:p>
          <a:p>
            <a:pPr algn="ctr">
              <a:defRPr/>
            </a:pPr>
            <a:endParaRPr lang="en-US" sz="1300" b="1">
              <a:solidFill>
                <a:srgbClr val="FFFF00"/>
              </a:solidFill>
              <a:effectLst>
                <a:outerShdw blurRad="38100" dist="38100" dir="2700000" algn="tl">
                  <a:srgbClr val="000000"/>
                </a:outerShdw>
              </a:effectLst>
            </a:endParaRPr>
          </a:p>
        </p:txBody>
      </p:sp>
      <p:sp>
        <p:nvSpPr>
          <p:cNvPr id="4" name="Slide Number Placeholder 3"/>
          <p:cNvSpPr>
            <a:spLocks noGrp="1"/>
          </p:cNvSpPr>
          <p:nvPr>
            <p:ph type="sldNum" sz="quarter" idx="10"/>
          </p:nvPr>
        </p:nvSpPr>
        <p:spPr/>
        <p:txBody>
          <a:bodyPr/>
          <a:lstStyle/>
          <a:p>
            <a:fld id="{A4A8A6C1-D4A1-450C-9D4F-9C80C2E7D870}" type="slidenum">
              <a:rPr lang="en-US" smtClean="0"/>
              <a:t>28</a:t>
            </a:fld>
            <a:endParaRPr lang="en-US"/>
          </a:p>
        </p:txBody>
      </p:sp>
    </p:spTree>
    <p:extLst>
      <p:ext uri="{BB962C8B-B14F-4D97-AF65-F5344CB8AC3E}">
        <p14:creationId xmlns:p14="http://schemas.microsoft.com/office/powerpoint/2010/main" val="26229775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 sure to add that soil biology as in slide before plays a great role in liberating soil phosphorus that is tied to colloids, they have enzymes that break bonds that hold P unavailable.  </a:t>
            </a:r>
          </a:p>
          <a:p>
            <a:r>
              <a:rPr lang="en-US"/>
              <a:t>Video Credit: https://www.youtube.com/@knowthescience3905</a:t>
            </a:r>
          </a:p>
        </p:txBody>
      </p:sp>
      <p:sp>
        <p:nvSpPr>
          <p:cNvPr id="4" name="Slide Number Placeholder 3"/>
          <p:cNvSpPr>
            <a:spLocks noGrp="1"/>
          </p:cNvSpPr>
          <p:nvPr>
            <p:ph type="sldNum" sz="quarter" idx="5"/>
          </p:nvPr>
        </p:nvSpPr>
        <p:spPr/>
        <p:txBody>
          <a:bodyPr/>
          <a:lstStyle/>
          <a:p>
            <a:fld id="{D8BD3564-BA70-487D-809A-030C0B32E9FE}" type="slidenum">
              <a:rPr lang="en-US" smtClean="0"/>
              <a:t>29</a:t>
            </a:fld>
            <a:endParaRPr lang="en-US"/>
          </a:p>
        </p:txBody>
      </p:sp>
    </p:spTree>
    <p:extLst>
      <p:ext uri="{BB962C8B-B14F-4D97-AF65-F5344CB8AC3E}">
        <p14:creationId xmlns:p14="http://schemas.microsoft.com/office/powerpoint/2010/main" val="3640376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Slide 4 and 5 can be swapped around according to your preference (make font red)</a:t>
            </a:r>
            <a:endParaRPr lang="en-US" b="1"/>
          </a:p>
          <a:p>
            <a:r>
              <a:rPr lang="en-US"/>
              <a:t>Source: Global soil biodiversity atlas 20</a:t>
            </a:r>
            <a:r>
              <a:rPr lang="en-US" baseline="0"/>
              <a:t> cows per acre.</a:t>
            </a:r>
            <a:r>
              <a:rPr lang="en-US"/>
              <a:t> </a:t>
            </a:r>
            <a:r>
              <a:rPr lang="en-US" baseline="0"/>
              <a:t> 3 </a:t>
            </a:r>
            <a:r>
              <a:rPr lang="en-US" baseline="0" err="1"/>
              <a:t>lbs</a:t>
            </a:r>
            <a:r>
              <a:rPr lang="en-US" baseline="0"/>
              <a:t> per sq </a:t>
            </a:r>
            <a:r>
              <a:rPr lang="en-US" baseline="0" err="1"/>
              <a:t>yrd</a:t>
            </a:r>
            <a:r>
              <a:rPr lang="en-US" baseline="0"/>
              <a:t> of soil</a:t>
            </a:r>
            <a:r>
              <a:rPr lang="en-US"/>
              <a:t> </a:t>
            </a:r>
          </a:p>
          <a:p>
            <a:r>
              <a:rPr lang="en-US" b="1"/>
              <a:t>1 acre healthy soil harbors 27,000 lb. of biomass:</a:t>
            </a:r>
          </a:p>
          <a:p>
            <a:r>
              <a:rPr lang="en-US"/>
              <a:t>10,000 lb. fungi; 6000-10,000 lb. bacteria</a:t>
            </a:r>
          </a:p>
          <a:p>
            <a:r>
              <a:rPr lang="en-US"/>
              <a:t>2700 lb. algae</a:t>
            </a:r>
          </a:p>
          <a:p>
            <a:r>
              <a:rPr lang="en-US"/>
              <a:t>1800 lb. earthworms</a:t>
            </a:r>
          </a:p>
          <a:p>
            <a:r>
              <a:rPr lang="en-US"/>
              <a:t>600 lb. protozoa/nematodes</a:t>
            </a:r>
          </a:p>
          <a:p>
            <a:endParaRPr lang="en-US"/>
          </a:p>
          <a:p>
            <a:r>
              <a:rPr lang="en-US" b="1"/>
              <a:t>Soils host ~25% of Earth’s Biodiversity</a:t>
            </a:r>
          </a:p>
          <a:p>
            <a:r>
              <a:rPr lang="en-US"/>
              <a:t>&gt;90% have not been cultured or fully identified</a:t>
            </a:r>
          </a:p>
          <a:p>
            <a:r>
              <a:rPr lang="en-US"/>
              <a:t>Plant-microbe-animal interactions involved in all soil processes &amp; functions</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4</a:t>
            </a:fld>
            <a:endParaRPr lang="en-US"/>
          </a:p>
        </p:txBody>
      </p:sp>
    </p:spTree>
    <p:extLst>
      <p:ext uri="{BB962C8B-B14F-4D97-AF65-F5344CB8AC3E}">
        <p14:creationId xmlns:p14="http://schemas.microsoft.com/office/powerpoint/2010/main" val="41598068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75" indent="-168275">
              <a:buFont typeface="Arial" panose="020B0604020202020204" pitchFamily="34" charset="0"/>
              <a:buChar char="•"/>
            </a:pPr>
            <a:r>
              <a:rPr lang="en-US">
                <a:solidFill>
                  <a:srgbClr val="FF0000"/>
                </a:solidFill>
              </a:rPr>
              <a:t>P sources mainly from ancient rocks and deposits</a:t>
            </a:r>
          </a:p>
          <a:p>
            <a:pPr marL="168275" indent="-168275">
              <a:buFont typeface="Arial" panose="020B0604020202020204" pitchFamily="34" charset="0"/>
              <a:buChar char="•"/>
            </a:pPr>
            <a:r>
              <a:rPr lang="en-US">
                <a:solidFill>
                  <a:srgbClr val="FF0000"/>
                </a:solidFill>
              </a:rPr>
              <a:t>Soil pH and minerals affect availability</a:t>
            </a:r>
          </a:p>
          <a:p>
            <a:pPr marL="168275" indent="-168275">
              <a:buFont typeface="Arial" panose="020B0604020202020204" pitchFamily="34" charset="0"/>
              <a:buChar char="•"/>
            </a:pPr>
            <a:r>
              <a:rPr lang="en-US">
                <a:solidFill>
                  <a:srgbClr val="FF0000"/>
                </a:solidFill>
              </a:rPr>
              <a:t>Plant-microbe interactions release stored org-P and mineral-P</a:t>
            </a:r>
          </a:p>
          <a:p>
            <a:pPr marL="168275" indent="-168275">
              <a:buFont typeface="Arial" panose="020B0604020202020204" pitchFamily="34" charset="0"/>
              <a:buChar char="•"/>
            </a:pPr>
            <a:r>
              <a:rPr lang="en-US">
                <a:solidFill>
                  <a:srgbClr val="FF0000"/>
                </a:solidFill>
              </a:rPr>
              <a:t>In acid soils </a:t>
            </a:r>
            <a:r>
              <a:rPr lang="en-US" err="1">
                <a:solidFill>
                  <a:srgbClr val="FF0000"/>
                </a:solidFill>
              </a:rPr>
              <a:t>Phophorus</a:t>
            </a:r>
            <a:r>
              <a:rPr lang="en-US">
                <a:solidFill>
                  <a:srgbClr val="FF0000"/>
                </a:solidFill>
              </a:rPr>
              <a:t> becomes unavailable and is tied to aluminum and iron, with higher pH phosphorus binds with calcium which is why it is critical to manage for the biological hotspots and use the principles to help make this phosphorus that is tied up more available.  A soil test will only show that soil test level that is available not what is ties up to soil colloids.  </a:t>
            </a:r>
          </a:p>
        </p:txBody>
      </p:sp>
      <p:sp>
        <p:nvSpPr>
          <p:cNvPr id="4" name="Slide Number Placeholder 3"/>
          <p:cNvSpPr>
            <a:spLocks noGrp="1"/>
          </p:cNvSpPr>
          <p:nvPr>
            <p:ph type="sldNum" sz="quarter" idx="10"/>
          </p:nvPr>
        </p:nvSpPr>
        <p:spPr/>
        <p:txBody>
          <a:bodyPr/>
          <a:lstStyle/>
          <a:p>
            <a:fld id="{57DC1755-625D-A742-ACDB-726AD4CDF29D}" type="slidenum">
              <a:rPr lang="en-US" smtClean="0"/>
              <a:t>30</a:t>
            </a:fld>
            <a:endParaRPr lang="en-US"/>
          </a:p>
        </p:txBody>
      </p:sp>
    </p:spTree>
    <p:extLst>
      <p:ext uri="{BB962C8B-B14F-4D97-AF65-F5344CB8AC3E}">
        <p14:creationId xmlns:p14="http://schemas.microsoft.com/office/powerpoint/2010/main" val="4506277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will need to have internet to watch this video.  this video takes approximately 5 minutes to watch.</a:t>
            </a:r>
          </a:p>
          <a:p>
            <a:r>
              <a:rPr lang="en-US"/>
              <a:t>Video credit: https://www.youtube.com/@JimiSol</a:t>
            </a:r>
          </a:p>
        </p:txBody>
      </p:sp>
      <p:sp>
        <p:nvSpPr>
          <p:cNvPr id="4" name="Slide Number Placeholder 3"/>
          <p:cNvSpPr>
            <a:spLocks noGrp="1"/>
          </p:cNvSpPr>
          <p:nvPr>
            <p:ph type="sldNum" sz="quarter" idx="5"/>
          </p:nvPr>
        </p:nvSpPr>
        <p:spPr/>
        <p:txBody>
          <a:bodyPr/>
          <a:lstStyle/>
          <a:p>
            <a:fld id="{D8BD3564-BA70-487D-809A-030C0B32E9FE}" type="slidenum">
              <a:rPr lang="en-US" smtClean="0"/>
              <a:t>31</a:t>
            </a:fld>
            <a:endParaRPr lang="en-US"/>
          </a:p>
        </p:txBody>
      </p:sp>
    </p:spTree>
    <p:extLst>
      <p:ext uri="{BB962C8B-B14F-4D97-AF65-F5344CB8AC3E}">
        <p14:creationId xmlns:p14="http://schemas.microsoft.com/office/powerpoint/2010/main" val="10022785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02122"/>
                </a:solidFill>
                <a:effectLst/>
                <a:highlight>
                  <a:srgbClr val="FFFFFF"/>
                </a:highlight>
                <a:latin typeface="Arial" panose="020B0604020202020204" pitchFamily="34" charset="0"/>
              </a:rPr>
              <a:t>This is to be used in place of the previous slide.  If you do not have internet use this slide</a:t>
            </a:r>
          </a:p>
          <a:p>
            <a:r>
              <a:rPr lang="en-US" b="0" i="0">
                <a:solidFill>
                  <a:srgbClr val="202122"/>
                </a:solidFill>
                <a:effectLst/>
                <a:highlight>
                  <a:srgbClr val="FFFFFF"/>
                </a:highlight>
                <a:latin typeface="Arial" panose="020B0604020202020204" pitchFamily="34" charset="0"/>
              </a:rPr>
              <a:t>The nitrogen cycle in a soil-plant system. One potential pathway: N is fixed by </a:t>
            </a:r>
            <a:r>
              <a:rPr lang="en-US" b="0" i="0" u="none" strike="noStrike">
                <a:effectLst/>
                <a:highlight>
                  <a:srgbClr val="FFFFFF"/>
                </a:highlight>
                <a:latin typeface="Arial" panose="020B0604020202020204" pitchFamily="34" charset="0"/>
                <a:hlinkClick r:id="rId3" tooltip="Microbe"/>
              </a:rPr>
              <a:t>microbes</a:t>
            </a:r>
            <a:r>
              <a:rPr lang="en-US" b="0" i="0">
                <a:solidFill>
                  <a:srgbClr val="202122"/>
                </a:solidFill>
                <a:effectLst/>
                <a:highlight>
                  <a:srgbClr val="FFFFFF"/>
                </a:highlight>
                <a:latin typeface="Arial" panose="020B0604020202020204" pitchFamily="34" charset="0"/>
              </a:rPr>
              <a:t> into organic compounds, which are mineralized (i.e. </a:t>
            </a:r>
            <a:r>
              <a:rPr lang="en-US" b="0" i="0" u="none" strike="noStrike">
                <a:effectLst/>
                <a:highlight>
                  <a:srgbClr val="FFFFFF"/>
                </a:highlight>
                <a:latin typeface="Arial" panose="020B0604020202020204" pitchFamily="34" charset="0"/>
                <a:hlinkClick r:id="rId4" tooltip="Ammonification"/>
              </a:rPr>
              <a:t>ammonification</a:t>
            </a:r>
            <a:r>
              <a:rPr lang="en-US" b="0" i="0">
                <a:solidFill>
                  <a:srgbClr val="202122"/>
                </a:solidFill>
                <a:effectLst/>
                <a:highlight>
                  <a:srgbClr val="FFFFFF"/>
                </a:highlight>
                <a:latin typeface="Arial" panose="020B0604020202020204" pitchFamily="34" charset="0"/>
              </a:rPr>
              <a:t>) and then oxidized to inorganic forms (i.e. </a:t>
            </a:r>
            <a:r>
              <a:rPr lang="en-US" b="0" i="0" u="none" strike="noStrike">
                <a:effectLst/>
                <a:highlight>
                  <a:srgbClr val="FFFFFF"/>
                </a:highlight>
                <a:latin typeface="Arial" panose="020B0604020202020204" pitchFamily="34" charset="0"/>
                <a:hlinkClick r:id="rId5" tooltip="Nitrification"/>
              </a:rPr>
              <a:t>nitrification</a:t>
            </a:r>
            <a:r>
              <a:rPr lang="en-US" b="0" i="0">
                <a:solidFill>
                  <a:srgbClr val="202122"/>
                </a:solidFill>
                <a:effectLst/>
                <a:highlight>
                  <a:srgbClr val="FFFFFF"/>
                </a:highlight>
                <a:latin typeface="Arial" panose="020B0604020202020204" pitchFamily="34" charset="0"/>
              </a:rPr>
              <a:t>) that are assimilated by plants (NH4+)ammonium and nitrate (NO</a:t>
            </a:r>
            <a:r>
              <a:rPr lang="en-US" b="0" i="0" baseline="-25000">
                <a:solidFill>
                  <a:srgbClr val="202122"/>
                </a:solidFill>
                <a:effectLst/>
                <a:highlight>
                  <a:srgbClr val="FFFFFF"/>
                </a:highlight>
                <a:latin typeface="Arial" panose="020B0604020202020204" pitchFamily="34" charset="0"/>
              </a:rPr>
              <a:t>3</a:t>
            </a:r>
            <a:r>
              <a:rPr lang="en-US" b="0" i="0" baseline="30000">
                <a:solidFill>
                  <a:srgbClr val="202122"/>
                </a:solidFill>
                <a:effectLst/>
                <a:highlight>
                  <a:srgbClr val="FFFFFF"/>
                </a:highlight>
                <a:latin typeface="Arial" panose="020B0604020202020204" pitchFamily="34" charset="0"/>
              </a:rPr>
              <a:t>−</a:t>
            </a:r>
            <a:r>
              <a:rPr lang="en-US" b="0" i="0">
                <a:solidFill>
                  <a:srgbClr val="202122"/>
                </a:solidFill>
                <a:effectLst/>
                <a:highlight>
                  <a:srgbClr val="FFFFFF"/>
                </a:highlight>
                <a:latin typeface="Arial" panose="020B0604020202020204" pitchFamily="34" charset="0"/>
              </a:rPr>
              <a:t>). NO</a:t>
            </a:r>
            <a:r>
              <a:rPr lang="en-US" b="0" i="0" baseline="-25000">
                <a:solidFill>
                  <a:srgbClr val="202122"/>
                </a:solidFill>
                <a:effectLst/>
                <a:highlight>
                  <a:srgbClr val="FFFFFF"/>
                </a:highlight>
                <a:latin typeface="Arial" panose="020B0604020202020204" pitchFamily="34" charset="0"/>
              </a:rPr>
              <a:t>3</a:t>
            </a:r>
            <a:r>
              <a:rPr lang="en-US" b="0" i="0" baseline="30000">
                <a:solidFill>
                  <a:srgbClr val="202122"/>
                </a:solidFill>
                <a:effectLst/>
                <a:highlight>
                  <a:srgbClr val="FFFFFF"/>
                </a:highlight>
                <a:latin typeface="Arial" panose="020B0604020202020204" pitchFamily="34" charset="0"/>
              </a:rPr>
              <a:t>−</a:t>
            </a:r>
            <a:r>
              <a:rPr lang="en-US" b="0" i="0">
                <a:solidFill>
                  <a:srgbClr val="202122"/>
                </a:solidFill>
                <a:effectLst/>
                <a:highlight>
                  <a:srgbClr val="FFFFFF"/>
                </a:highlight>
                <a:latin typeface="Arial" panose="020B0604020202020204" pitchFamily="34" charset="0"/>
              </a:rPr>
              <a:t> may also be denitrified by bacteria, producing N</a:t>
            </a:r>
            <a:r>
              <a:rPr lang="en-US" b="0" i="0" baseline="-25000">
                <a:solidFill>
                  <a:srgbClr val="202122"/>
                </a:solidFill>
                <a:effectLst/>
                <a:highlight>
                  <a:srgbClr val="FFFFFF"/>
                </a:highlight>
                <a:latin typeface="Arial" panose="020B0604020202020204" pitchFamily="34" charset="0"/>
              </a:rPr>
              <a:t>2</a:t>
            </a:r>
            <a:r>
              <a:rPr lang="en-US" b="0" i="0">
                <a:solidFill>
                  <a:srgbClr val="202122"/>
                </a:solidFill>
                <a:effectLst/>
                <a:highlight>
                  <a:srgbClr val="FFFFFF"/>
                </a:highlight>
                <a:latin typeface="Arial" panose="020B0604020202020204" pitchFamily="34" charset="0"/>
              </a:rPr>
              <a:t>, NO</a:t>
            </a:r>
            <a:r>
              <a:rPr lang="en-US" b="0" i="0" baseline="-25000">
                <a:solidFill>
                  <a:srgbClr val="202122"/>
                </a:solidFill>
                <a:effectLst/>
                <a:highlight>
                  <a:srgbClr val="FFFFFF"/>
                </a:highlight>
                <a:latin typeface="Arial" panose="020B0604020202020204" pitchFamily="34" charset="0"/>
              </a:rPr>
              <a:t>x</a:t>
            </a:r>
            <a:r>
              <a:rPr lang="en-US" b="0" i="0">
                <a:solidFill>
                  <a:srgbClr val="202122"/>
                </a:solidFill>
                <a:effectLst/>
                <a:highlight>
                  <a:srgbClr val="FFFFFF"/>
                </a:highlight>
                <a:latin typeface="Arial" panose="020B0604020202020204" pitchFamily="34" charset="0"/>
              </a:rPr>
              <a:t>, and N</a:t>
            </a:r>
            <a:r>
              <a:rPr lang="en-US" b="0" i="0" baseline="-25000">
                <a:solidFill>
                  <a:srgbClr val="202122"/>
                </a:solidFill>
                <a:effectLst/>
                <a:highlight>
                  <a:srgbClr val="FFFFFF"/>
                </a:highlight>
                <a:latin typeface="Arial" panose="020B0604020202020204" pitchFamily="34" charset="0"/>
              </a:rPr>
              <a:t>2</a:t>
            </a:r>
            <a:r>
              <a:rPr lang="en-US" b="0" i="0">
                <a:solidFill>
                  <a:srgbClr val="202122"/>
                </a:solidFill>
                <a:effectLst/>
                <a:highlight>
                  <a:srgbClr val="FFFFFF"/>
                </a:highlight>
                <a:latin typeface="Arial" panose="020B0604020202020204" pitchFamily="34" charset="0"/>
              </a:rPr>
              <a:t>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2"/>
                </a:solidFill>
                <a:effectLst/>
                <a:highlight>
                  <a:srgbClr val="F8F9FA"/>
                </a:highlight>
                <a:latin typeface="Arial" panose="020B0604020202020204" pitchFamily="34" charset="0"/>
              </a:rPr>
              <a:t>Created: 27 September 2009</a:t>
            </a:r>
          </a:p>
          <a:p>
            <a:r>
              <a:rPr lang="en-US" b="0" i="0">
                <a:solidFill>
                  <a:srgbClr val="202122"/>
                </a:solidFill>
                <a:effectLst/>
                <a:highlight>
                  <a:srgbClr val="FFFFFF"/>
                </a:highlight>
                <a:latin typeface="Arial" panose="020B0604020202020204" pitchFamily="34" charset="0"/>
              </a:rPr>
              <a:t>Image by </a:t>
            </a:r>
            <a:r>
              <a:rPr lang="en-US" b="0" i="0">
                <a:solidFill>
                  <a:srgbClr val="54595D"/>
                </a:solidFill>
                <a:effectLst/>
                <a:highlight>
                  <a:srgbClr val="F8F9FA"/>
                </a:highlight>
                <a:latin typeface="Arial" panose="020B0604020202020204" pitchFamily="34" charset="0"/>
              </a:rPr>
              <a:t>Johann </a:t>
            </a:r>
            <a:r>
              <a:rPr lang="en-US" b="0" i="0" err="1">
                <a:solidFill>
                  <a:srgbClr val="54595D"/>
                </a:solidFill>
                <a:effectLst/>
                <a:highlight>
                  <a:srgbClr val="F8F9FA"/>
                </a:highlight>
                <a:latin typeface="Arial" panose="020B0604020202020204" pitchFamily="34" charset="0"/>
              </a:rPr>
              <a:t>Dréo</a:t>
            </a:r>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32</a:t>
            </a:fld>
            <a:endParaRPr lang="en-US"/>
          </a:p>
        </p:txBody>
      </p:sp>
    </p:spTree>
    <p:extLst>
      <p:ext uri="{BB962C8B-B14F-4D97-AF65-F5344CB8AC3E}">
        <p14:creationId xmlns:p14="http://schemas.microsoft.com/office/powerpoint/2010/main" val="12267186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****Include if you add materials that suppress certain organisms or if you add certain organisms, it could potentially lead to an IMBALANCE in the system! Don’t do things as an insurance practice but with purpose. By knocking out one threat, you might be creating a new threat. Link again when you bring up managing the system…</a:t>
            </a:r>
          </a:p>
          <a:p>
            <a:endParaRPr lang="en-US"/>
          </a:p>
          <a:p>
            <a:r>
              <a:rPr lang="en-US"/>
              <a:t>Different </a:t>
            </a:r>
            <a:r>
              <a:rPr lang="en-US">
                <a:solidFill>
                  <a:srgbClr val="FF0000"/>
                </a:solidFill>
              </a:rPr>
              <a:t>plant species, varieties, and plant growth stage</a:t>
            </a:r>
            <a:r>
              <a:rPr lang="en-US"/>
              <a:t> select for different microbial populations.</a:t>
            </a:r>
          </a:p>
          <a:p>
            <a:r>
              <a:rPr lang="en-US">
                <a:solidFill>
                  <a:srgbClr val="FF0000"/>
                </a:solidFill>
              </a:rPr>
              <a:t>Fertilization</a:t>
            </a:r>
            <a:r>
              <a:rPr lang="en-US"/>
              <a:t> impacts root exudation composition and quantity and influences which microbes are present and how many.</a:t>
            </a:r>
          </a:p>
          <a:p>
            <a:r>
              <a:rPr lang="en-US">
                <a:solidFill>
                  <a:srgbClr val="FF0000"/>
                </a:solidFill>
              </a:rPr>
              <a:t>Stress induction</a:t>
            </a:r>
            <a:r>
              <a:rPr lang="en-US"/>
              <a:t>: stressed plants select for microbes to help deal with environmental stressors (e.g., drought) and pathogens.</a:t>
            </a:r>
          </a:p>
          <a:p>
            <a:r>
              <a:rPr lang="en-US">
                <a:solidFill>
                  <a:srgbClr val="FF0000"/>
                </a:solidFill>
              </a:rPr>
              <a:t>Soil amendments </a:t>
            </a:r>
            <a:r>
              <a:rPr lang="en-US"/>
              <a:t>have been used to stimulate beneficial microbes to defend against plant diseases and pathogens.</a:t>
            </a:r>
          </a:p>
          <a:p>
            <a:r>
              <a:rPr lang="en-US"/>
              <a:t>Soil ‘biologicals’  or </a:t>
            </a:r>
            <a:r>
              <a:rPr lang="en-US">
                <a:solidFill>
                  <a:srgbClr val="FF0000"/>
                </a:solidFill>
              </a:rPr>
              <a:t>biological amendments </a:t>
            </a:r>
            <a:r>
              <a:rPr lang="en-US"/>
              <a:t>have promise but consistency and quality remain an issue for the industry.</a:t>
            </a:r>
          </a:p>
          <a:p>
            <a:endParaRPr lang="en-US"/>
          </a:p>
        </p:txBody>
      </p:sp>
      <p:sp>
        <p:nvSpPr>
          <p:cNvPr id="4" name="Slide Number Placeholder 3"/>
          <p:cNvSpPr>
            <a:spLocks noGrp="1"/>
          </p:cNvSpPr>
          <p:nvPr>
            <p:ph type="sldNum" sz="quarter" idx="10"/>
          </p:nvPr>
        </p:nvSpPr>
        <p:spPr/>
        <p:txBody>
          <a:bodyPr/>
          <a:lstStyle/>
          <a:p>
            <a:fld id="{09413A68-A875-44D7-9C66-2550E7BFC779}" type="slidenum">
              <a:rPr lang="en-US" smtClean="0"/>
              <a:t>34</a:t>
            </a:fld>
            <a:endParaRPr lang="en-US"/>
          </a:p>
        </p:txBody>
      </p:sp>
    </p:spTree>
    <p:extLst>
      <p:ext uri="{BB962C8B-B14F-4D97-AF65-F5344CB8AC3E}">
        <p14:creationId xmlns:p14="http://schemas.microsoft.com/office/powerpoint/2010/main" val="1275730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Wehen</a:t>
            </a:r>
            <a:r>
              <a:rPr lang="en-US" dirty="0">
                <a:ea typeface="Calibri"/>
                <a:cs typeface="Calibri"/>
              </a:rPr>
              <a:t> we have good diversity of microbial communities we can impact disease and insect infestations, as soil biology can prey on diseases and insects. </a:t>
            </a:r>
            <a:endParaRPr lang="en-US" dirty="0"/>
          </a:p>
          <a:p>
            <a:r>
              <a:rPr lang="en-US" dirty="0"/>
              <a:t>http://www.extension.umn.edu/agriculture/soybean/soybean-cyst-nematode/chemical-biological-potential.html</a:t>
            </a:r>
          </a:p>
        </p:txBody>
      </p:sp>
      <p:sp>
        <p:nvSpPr>
          <p:cNvPr id="4" name="Slide Number Placeholder 3"/>
          <p:cNvSpPr>
            <a:spLocks noGrp="1"/>
          </p:cNvSpPr>
          <p:nvPr>
            <p:ph type="sldNum" sz="quarter" idx="10"/>
          </p:nvPr>
        </p:nvSpPr>
        <p:spPr/>
        <p:txBody>
          <a:bodyPr/>
          <a:lstStyle/>
          <a:p>
            <a:pPr>
              <a:defRPr/>
            </a:pPr>
            <a:fld id="{BB7C496B-62F0-425F-BBC9-7EDD2B2EFE98}" type="slidenum">
              <a:rPr lang="en-US" smtClean="0"/>
              <a:pPr>
                <a:defRPr/>
              </a:pPr>
              <a:t>35</a:t>
            </a:fld>
            <a:endParaRPr lang="en-US"/>
          </a:p>
        </p:txBody>
      </p:sp>
    </p:spTree>
    <p:extLst>
      <p:ext uri="{BB962C8B-B14F-4D97-AF65-F5344CB8AC3E}">
        <p14:creationId xmlns:p14="http://schemas.microsoft.com/office/powerpoint/2010/main" val="780406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Blue font is conventional/previous system – black font is a soil health management system.</a:t>
            </a:r>
          </a:p>
          <a:p>
            <a:r>
              <a:rPr lang="en-US"/>
              <a:t>Stress that the blue systems is what we have been traditionally been seeing and doing.  To improve soil health we need to do what is written in black.  </a:t>
            </a:r>
          </a:p>
        </p:txBody>
      </p:sp>
      <p:sp>
        <p:nvSpPr>
          <p:cNvPr id="4" name="Slide Number Placeholder 3"/>
          <p:cNvSpPr>
            <a:spLocks noGrp="1"/>
          </p:cNvSpPr>
          <p:nvPr>
            <p:ph type="sldNum" sz="quarter" idx="10"/>
          </p:nvPr>
        </p:nvSpPr>
        <p:spPr/>
        <p:txBody>
          <a:bodyPr/>
          <a:lstStyle/>
          <a:p>
            <a:fld id="{A4A8A6C1-D4A1-450C-9D4F-9C80C2E7D870}" type="slidenum">
              <a:rPr lang="en-US" smtClean="0"/>
              <a:t>36</a:t>
            </a:fld>
            <a:endParaRPr lang="en-US"/>
          </a:p>
        </p:txBody>
      </p:sp>
    </p:spTree>
    <p:extLst>
      <p:ext uri="{BB962C8B-B14F-4D97-AF65-F5344CB8AC3E}">
        <p14:creationId xmlns:p14="http://schemas.microsoft.com/office/powerpoint/2010/main" val="13280829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multiple biological hotspots</a:t>
            </a:r>
            <a:r>
              <a:rPr lang="en-US" baseline="0"/>
              <a:t> found in soil and they are all interrelated. These hotspots will be how your planners will determine if there is a biological component in the indicators in CART. </a:t>
            </a:r>
          </a:p>
          <a:p>
            <a:r>
              <a:rPr lang="en-US" baseline="0"/>
              <a:t> However, probably the most important hot spot is the rhizosphere, this is the area immediately surrounding plant roots. During photosynthesis, plants pull CO2 out of the atmosphere and convert it into carbohydrates and build biomass above and belowground. 20% or more of this C fixed by plants is released out of the roots in compounds called root exudates. This is not a leaky system but rather has evolved over time to stimulate the microbial community that comes in for the feast. The bacteria and fungi taking up these compounds in return aid the plant</a:t>
            </a:r>
            <a:endParaRPr lang="en-US"/>
          </a:p>
        </p:txBody>
      </p:sp>
      <p:sp>
        <p:nvSpPr>
          <p:cNvPr id="4" name="Slide Number Placeholder 3"/>
          <p:cNvSpPr>
            <a:spLocks noGrp="1"/>
          </p:cNvSpPr>
          <p:nvPr>
            <p:ph type="sldNum" sz="quarter" idx="10"/>
          </p:nvPr>
        </p:nvSpPr>
        <p:spPr/>
        <p:txBody>
          <a:bodyPr/>
          <a:lstStyle/>
          <a:p>
            <a:pPr defTabSz="966501"/>
            <a:fld id="{A4A8A6C1-D4A1-450C-9D4F-9C80C2E7D870}" type="slidenum">
              <a:rPr lang="en-US">
                <a:solidFill>
                  <a:prstClr val="black"/>
                </a:solidFill>
                <a:latin typeface="Calibri" panose="020F0502020204030204"/>
              </a:rPr>
              <a:pPr defTabSz="966501"/>
              <a:t>37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ABD7444-A8F0-403F-8588-1CA4E237B848}"/>
              </a:ext>
            </a:extLst>
          </p:cNvPr>
          <p:cNvSpPr>
            <a:spLocks noGrp="1"/>
          </p:cNvSpPr>
          <p:nvPr>
            <p:ph type="dt" idx="11"/>
          </p:nvPr>
        </p:nvSpPr>
        <p:spPr/>
        <p:txBody>
          <a:bodyPr/>
          <a:lstStyle/>
          <a:p>
            <a:r>
              <a:rPr lang="en-US"/>
              <a:t>DRAFT_06082018</a:t>
            </a:r>
          </a:p>
        </p:txBody>
      </p:sp>
      <p:sp>
        <p:nvSpPr>
          <p:cNvPr id="6" name="Footer Placeholder 5">
            <a:extLst>
              <a:ext uri="{FF2B5EF4-FFF2-40B4-BE49-F238E27FC236}">
                <a16:creationId xmlns:a16="http://schemas.microsoft.com/office/drawing/2014/main" id="{7432E635-823B-44B5-A928-89BDADE25175}"/>
              </a:ext>
            </a:extLst>
          </p:cNvPr>
          <p:cNvSpPr>
            <a:spLocks noGrp="1"/>
          </p:cNvSpPr>
          <p:nvPr>
            <p:ph type="ftr" sz="quarter" idx="12"/>
          </p:nvPr>
        </p:nvSpPr>
        <p:spPr/>
        <p:txBody>
          <a:bodyPr/>
          <a:lstStyle/>
          <a:p>
            <a:r>
              <a:rPr lang="en-US"/>
              <a:t>USDA-NRCS-Soil Health Division</a:t>
            </a:r>
          </a:p>
        </p:txBody>
      </p:sp>
      <p:sp>
        <p:nvSpPr>
          <p:cNvPr id="7" name="Header Placeholder 6">
            <a:extLst>
              <a:ext uri="{FF2B5EF4-FFF2-40B4-BE49-F238E27FC236}">
                <a16:creationId xmlns:a16="http://schemas.microsoft.com/office/drawing/2014/main" id="{C77DC402-9E9E-4A60-8841-5FA69ADD2397}"/>
              </a:ext>
            </a:extLst>
          </p:cNvPr>
          <p:cNvSpPr>
            <a:spLocks noGrp="1"/>
          </p:cNvSpPr>
          <p:nvPr>
            <p:ph type="hdr" sz="quarter" idx="13"/>
          </p:nvPr>
        </p:nvSpPr>
        <p:spPr/>
        <p:txBody>
          <a:bodyPr/>
          <a:lstStyle/>
          <a:p>
            <a:r>
              <a:rPr lang="en-US"/>
              <a:t>In-field Soil Health Assessment</a:t>
            </a:r>
          </a:p>
        </p:txBody>
      </p:sp>
    </p:spTree>
    <p:extLst>
      <p:ext uri="{BB962C8B-B14F-4D97-AF65-F5344CB8AC3E}">
        <p14:creationId xmlns:p14="http://schemas.microsoft.com/office/powerpoint/2010/main" val="35314090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t>The next module will go into greater detail about these principles and identify specific practices to support, maintain, and enhance soil biology and the critical functions they perform.</a:t>
            </a:r>
          </a:p>
          <a:p>
            <a:r>
              <a:rPr lang="en-US"/>
              <a:t>Food</a:t>
            </a:r>
          </a:p>
          <a:p>
            <a:r>
              <a:rPr lang="en-US"/>
              <a:t>Habitat</a:t>
            </a:r>
          </a:p>
          <a:p>
            <a:r>
              <a:rPr lang="en-US"/>
              <a:t>Water</a:t>
            </a:r>
          </a:p>
          <a:p>
            <a:r>
              <a:rPr lang="en-US"/>
              <a:t>Oxygen* </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38</a:t>
            </a:fld>
            <a:endParaRPr lang="en-US"/>
          </a:p>
        </p:txBody>
      </p:sp>
    </p:spTree>
    <p:extLst>
      <p:ext uri="{BB962C8B-B14F-4D97-AF65-F5344CB8AC3E}">
        <p14:creationId xmlns:p14="http://schemas.microsoft.com/office/powerpoint/2010/main" val="34068239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612">
              <a:buFont typeface="Arial" panose="020B0604020202020204" pitchFamily="34" charset="0"/>
              <a:buNone/>
              <a:defRPr/>
            </a:pPr>
            <a:r>
              <a:rPr lang="en-US" b="1">
                <a:solidFill>
                  <a:schemeClr val="accent2"/>
                </a:solidFill>
              </a:rPr>
              <a:t>The NRCS proposes basic principles of managing for soil health. These are:</a:t>
            </a:r>
          </a:p>
          <a:p>
            <a:pPr marL="239975" indent="-239975" defTabSz="966612">
              <a:buFont typeface="Arial" panose="020B0604020202020204" pitchFamily="34" charset="0"/>
              <a:buChar char="•"/>
              <a:defRPr/>
            </a:pPr>
            <a:r>
              <a:rPr lang="en-US" b="1">
                <a:solidFill>
                  <a:schemeClr val="accent2"/>
                </a:solidFill>
              </a:rPr>
              <a:t>And can be distilled down to two broad categories</a:t>
            </a:r>
          </a:p>
          <a:p>
            <a:pPr marL="239975" indent="-239975" defTabSz="966612">
              <a:buFont typeface="Arial" panose="020B0604020202020204" pitchFamily="34" charset="0"/>
              <a:buChar char="•"/>
              <a:defRPr/>
            </a:pPr>
            <a:r>
              <a:rPr lang="en-US" b="1">
                <a:solidFill>
                  <a:schemeClr val="accent2"/>
                </a:solidFill>
              </a:rPr>
              <a:t>Feed</a:t>
            </a:r>
            <a:r>
              <a:rPr lang="en-US">
                <a:solidFill>
                  <a:schemeClr val="accent2"/>
                </a:solidFill>
              </a:rPr>
              <a:t> </a:t>
            </a:r>
            <a:r>
              <a:rPr lang="en-US"/>
              <a:t>diverse, continuous inputs (C sources, energy)</a:t>
            </a:r>
          </a:p>
          <a:p>
            <a:pPr marL="239975" indent="-239975" defTabSz="966612">
              <a:buFont typeface="Arial" panose="020B0604020202020204" pitchFamily="34" charset="0"/>
              <a:buChar char="•"/>
              <a:defRPr/>
            </a:pPr>
            <a:r>
              <a:rPr lang="en-US" b="1">
                <a:solidFill>
                  <a:schemeClr val="accent2"/>
                </a:solidFill>
              </a:rPr>
              <a:t>Protect</a:t>
            </a:r>
            <a:r>
              <a:rPr lang="en-US">
                <a:solidFill>
                  <a:schemeClr val="accent2"/>
                </a:solidFill>
              </a:rPr>
              <a:t> </a:t>
            </a:r>
            <a:r>
              <a:rPr lang="en-US"/>
              <a:t>habitat (aggregates and organic matter)</a:t>
            </a:r>
          </a:p>
          <a:p>
            <a:pPr marL="239975" indent="-239975">
              <a:buFont typeface="Arial" panose="020B0604020202020204" pitchFamily="34" charset="0"/>
              <a:buChar char="•"/>
            </a:pPr>
            <a:endParaRPr lang="en-US">
              <a:solidFill>
                <a:schemeClr val="accent1"/>
              </a:solidFill>
              <a:sym typeface="Wingdings" panose="05000000000000000000" pitchFamily="2" charset="2"/>
            </a:endParaRPr>
          </a:p>
          <a:p>
            <a:pPr marL="239975" indent="-239975">
              <a:buFont typeface="Arial" panose="020B0604020202020204" pitchFamily="34" charset="0"/>
              <a:buChar char="•"/>
            </a:pPr>
            <a:r>
              <a:rPr lang="en-US">
                <a:solidFill>
                  <a:schemeClr val="accent1"/>
                </a:solidFill>
                <a:sym typeface="Wingdings" panose="05000000000000000000" pitchFamily="2" charset="2"/>
              </a:rPr>
              <a:t>Maintain SOM &amp; aggregates; Reduce erosion &amp; runoff risk</a:t>
            </a:r>
          </a:p>
          <a:p>
            <a:pPr marL="239975" indent="-239975">
              <a:buFont typeface="Arial" panose="020B0604020202020204" pitchFamily="34" charset="0"/>
              <a:buChar char="•"/>
            </a:pPr>
            <a:r>
              <a:rPr lang="en-US" b="0">
                <a:solidFill>
                  <a:schemeClr val="tx1"/>
                </a:solidFill>
                <a:sym typeface="Wingdings" panose="05000000000000000000" pitchFamily="2" charset="2"/>
              </a:rPr>
              <a:t>Buffer temperature;</a:t>
            </a:r>
            <a:r>
              <a:rPr lang="en-US" b="0" baseline="0">
                <a:solidFill>
                  <a:schemeClr val="tx1"/>
                </a:solidFill>
                <a:sym typeface="Wingdings" panose="05000000000000000000" pitchFamily="2" charset="2"/>
              </a:rPr>
              <a:t> </a:t>
            </a:r>
            <a:r>
              <a:rPr lang="en-US" b="0">
                <a:solidFill>
                  <a:schemeClr val="tx1"/>
                </a:solidFill>
                <a:sym typeface="Wingdings" panose="05000000000000000000" pitchFamily="2" charset="2"/>
              </a:rPr>
              <a:t>Reduce evaporation</a:t>
            </a:r>
          </a:p>
          <a:p>
            <a:pPr marL="179562" indent="-179562">
              <a:buClr>
                <a:schemeClr val="tx1"/>
              </a:buClr>
              <a:buFont typeface="Arial" panose="020B0604020202020204" pitchFamily="34" charset="0"/>
              <a:buChar char="•"/>
            </a:pPr>
            <a:r>
              <a:rPr lang="en-US"/>
              <a:t>Feed: </a:t>
            </a:r>
            <a:r>
              <a:rPr lang="en-US" sz="1300">
                <a:sym typeface="Wingdings" panose="05000000000000000000" pitchFamily="2" charset="2"/>
              </a:rPr>
              <a:t>Break disease cycles; Stimulate microbial diversity; </a:t>
            </a:r>
            <a:r>
              <a:rPr lang="en-US" sz="1300" b="1">
                <a:solidFill>
                  <a:schemeClr val="tx2">
                    <a:lumMod val="60000"/>
                    <a:lumOff val="40000"/>
                  </a:schemeClr>
                </a:solidFill>
                <a:sym typeface="Wingdings" panose="05000000000000000000" pitchFamily="2" charset="2"/>
              </a:rPr>
              <a:t>Increase SOM and nutrient cycling</a:t>
            </a:r>
          </a:p>
          <a:p>
            <a:pPr marL="179562" indent="-179562">
              <a:buClr>
                <a:schemeClr val="tx1"/>
              </a:buClr>
              <a:buFont typeface="Arial" panose="020B0604020202020204" pitchFamily="34" charset="0"/>
              <a:buChar char="•"/>
            </a:pPr>
            <a:r>
              <a:rPr lang="en-US" sz="1300" b="1">
                <a:solidFill>
                  <a:schemeClr val="tx2">
                    <a:lumMod val="60000"/>
                    <a:lumOff val="40000"/>
                  </a:schemeClr>
                </a:solidFill>
                <a:sym typeface="Wingdings" panose="05000000000000000000" pitchFamily="2" charset="2"/>
              </a:rPr>
              <a:t>Enhance plant growth; </a:t>
            </a:r>
            <a:r>
              <a:rPr lang="en-US" sz="1300">
                <a:sym typeface="Wingdings" panose="05000000000000000000" pitchFamily="2" charset="2"/>
              </a:rPr>
              <a:t>Increase predator &amp;  pollinator populations</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39</a:t>
            </a:fld>
            <a:endParaRPr lang="en-US"/>
          </a:p>
        </p:txBody>
      </p:sp>
    </p:spTree>
    <p:extLst>
      <p:ext uri="{BB962C8B-B14F-4D97-AF65-F5344CB8AC3E}">
        <p14:creationId xmlns:p14="http://schemas.microsoft.com/office/powerpoint/2010/main" val="4130365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a:p>
            <a:r>
              <a:rPr lang="en-US"/>
              <a:t>Historically, soil biodiversity was studied by</a:t>
            </a:r>
            <a:r>
              <a:rPr lang="en-US" baseline="0"/>
              <a:t> mapping the soil food webs. This approach details the chain of energy transfer in soil and is based on grouping organisms according to their trophic role and food preferences. In a very simplistic manner, the food web is fueled by plants and photosynthetic bacteria that fix C from the atmosphere through photosynthesis. Other organisms then obtain their energy by breaking down plant residues and organic compounds or by consuming other organism. During decomposition and consumption, nutrients are converted from organic to inorganic forms and made available to plants and other soil organisms </a:t>
            </a:r>
            <a:r>
              <a:rPr lang="en-US"/>
              <a:t>(Paraphrased from Turbe et al., 2010).</a:t>
            </a:r>
          </a:p>
          <a:p>
            <a:endParaRPr lang="en-US"/>
          </a:p>
          <a:p>
            <a:r>
              <a:rPr lang="en-US" b="1" dirty="0"/>
              <a:t>Pros of the food web approach</a:t>
            </a:r>
            <a:r>
              <a:rPr lang="en-US" dirty="0"/>
              <a:t>: Very useful for understanding nutrient cycling and energy flows and provided the foundation to study functional soil biodiversity.</a:t>
            </a:r>
            <a:endParaRPr lang="en-US" dirty="0">
              <a:ea typeface="Calibri"/>
              <a:cs typeface="Calibri"/>
            </a:endParaRPr>
          </a:p>
          <a:p>
            <a:r>
              <a:rPr lang="en-US" b="1" dirty="0">
                <a:ea typeface="Calibri"/>
                <a:cs typeface="Calibri"/>
              </a:rPr>
              <a:t>Cons of the Food web approach</a:t>
            </a:r>
            <a:r>
              <a:rPr lang="en-US" dirty="0">
                <a:ea typeface="Calibri"/>
                <a:cs typeface="Calibri"/>
              </a:rPr>
              <a:t>: does not illustrate the mass and numbers of soil biology.</a:t>
            </a:r>
          </a:p>
          <a:p>
            <a:endParaRPr lang="en-US" b="1"/>
          </a:p>
          <a:p>
            <a:r>
              <a:rPr lang="en-US" b="1"/>
              <a:t>Limitations:</a:t>
            </a:r>
            <a:r>
              <a:rPr lang="en-US" b="1" baseline="0"/>
              <a:t> </a:t>
            </a:r>
            <a:r>
              <a:rPr lang="en-US"/>
              <a:t>overlooks other important processes not based on feeding relationships, such as soil structure development, parasitism and pathogenesis. Relies on biomass and species composition, whereas activity provides a better understanding of soil biological function. </a:t>
            </a:r>
          </a:p>
        </p:txBody>
      </p:sp>
      <p:sp>
        <p:nvSpPr>
          <p:cNvPr id="4" name="Slide Number Placeholder 3"/>
          <p:cNvSpPr>
            <a:spLocks noGrp="1"/>
          </p:cNvSpPr>
          <p:nvPr>
            <p:ph type="sldNum" sz="quarter" idx="10"/>
          </p:nvPr>
        </p:nvSpPr>
        <p:spPr/>
        <p:txBody>
          <a:bodyPr/>
          <a:lstStyle/>
          <a:p>
            <a:fld id="{A4A8A6C1-D4A1-450C-9D4F-9C80C2E7D870}" type="slidenum">
              <a:rPr lang="en-US" smtClean="0"/>
              <a:t>5</a:t>
            </a:fld>
            <a:endParaRPr lang="en-US"/>
          </a:p>
        </p:txBody>
      </p:sp>
    </p:spTree>
    <p:extLst>
      <p:ext uri="{BB962C8B-B14F-4D97-AF65-F5344CB8AC3E}">
        <p14:creationId xmlns:p14="http://schemas.microsoft.com/office/powerpoint/2010/main" val="3539782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49701">
              <a:defRPr/>
            </a:pPr>
            <a:r>
              <a:rPr lang="en-US" sz="1400"/>
              <a:t>The soil biological community controls all soil processes and functions important for plant productivity and multiple ecosystem services.</a:t>
            </a:r>
          </a:p>
          <a:p>
            <a:pPr defTabSz="1049701">
              <a:defRPr/>
            </a:pPr>
            <a:r>
              <a:rPr lang="en-US" sz="1400"/>
              <a:t>Soil organisms have coevolved for hundreds of millions of years and interact in positive (mutualistic) and negative (e.g. predator versus prey) ways. Conserving biodiversity also translates to conservation of important functions or services that the biological community provides. Keeping in mind that soil, soil biodiversity, and soil functions are complex interactions between inherent soil properties, climate, management, and the life within the soil, a </a:t>
            </a:r>
            <a:r>
              <a:rPr lang="en-US" sz="1400" u="sng"/>
              <a:t>simplistic view </a:t>
            </a:r>
            <a:r>
              <a:rPr lang="en-US" sz="1400"/>
              <a:t>is to categorize soil organisms into the following broad functional groups. These include the soil ecosystem engineers, the biological regulators, and the chemical engineers (aka microbial decomposers). </a:t>
            </a:r>
          </a:p>
          <a:p>
            <a:pPr defTabSz="1049701">
              <a:defRPr/>
            </a:pPr>
            <a:endParaRPr lang="en-US" sz="1400"/>
          </a:p>
          <a:p>
            <a:pPr defTabSz="1049701">
              <a:defRPr/>
            </a:pPr>
            <a:r>
              <a:rPr lang="en-US" sz="1400"/>
              <a:t>The arrows crossing among and between the different groups are an indication that the groups are not exclusive to certain members and multiple members can be influential on other functions but in order to follow some structure and help us understand key groups, we will go through them by identifying the dominant players.</a:t>
            </a:r>
          </a:p>
          <a:p>
            <a:pPr defTabSz="1049701">
              <a:defRPr/>
            </a:pPr>
            <a:r>
              <a:rPr lang="en-US" sz="1400">
                <a:cs typeface="Calibri" panose="020F0502020204030204"/>
              </a:rPr>
              <a:t>There are a number of functions that are documented by many papers that are much more complex, this paper lends a more elementary version of the </a:t>
            </a:r>
            <a:r>
              <a:rPr lang="en-US" sz="1400" err="1">
                <a:cs typeface="Calibri" panose="020F0502020204030204"/>
              </a:rPr>
              <a:t>complexiity</a:t>
            </a:r>
            <a:r>
              <a:rPr lang="en-US" sz="1400">
                <a:cs typeface="Calibri" panose="020F0502020204030204"/>
              </a:rPr>
              <a:t>.  You can delve deeper into these functional groups and how and what they do on a more complex level</a:t>
            </a:r>
          </a:p>
          <a:p>
            <a:pPr defTabSz="1049701">
              <a:defRPr/>
            </a:pPr>
            <a:endParaRPr lang="en-US" sz="1400"/>
          </a:p>
          <a:p>
            <a:pPr defTabSz="1049701">
              <a:defRPr/>
            </a:pPr>
            <a:r>
              <a:rPr lang="en-US" sz="1400"/>
              <a:t>The Microbial populations are important to producers because they improve soil function, water infiltration, storage, yield- feed fiber food, improve porosity, help decrease compaction, cycle nutrients.  </a:t>
            </a:r>
          </a:p>
          <a:p>
            <a:pPr defTabSz="1049701">
              <a:defRPr/>
            </a:pPr>
            <a:endParaRPr lang="en-US" sz="1400"/>
          </a:p>
          <a:p>
            <a:pPr defTabSz="1049701">
              <a:defRPr/>
            </a:pPr>
            <a:r>
              <a:rPr lang="en-US" sz="1400"/>
              <a:t>The following slides will explain:</a:t>
            </a:r>
          </a:p>
          <a:p>
            <a:pPr marL="196819" indent="-196819" defTabSz="1049701">
              <a:buFont typeface="Arial" panose="020B0604020202020204" pitchFamily="34" charset="0"/>
              <a:buChar char="•"/>
              <a:defRPr/>
            </a:pPr>
            <a:r>
              <a:rPr lang="en-US" sz="1400"/>
              <a:t>what these groups are primarily responsible for, </a:t>
            </a:r>
          </a:p>
          <a:p>
            <a:pPr marL="196819" indent="-196819" defTabSz="1049701">
              <a:buFont typeface="Arial" panose="020B0604020202020204" pitchFamily="34" charset="0"/>
              <a:buChar char="•"/>
              <a:defRPr/>
            </a:pPr>
            <a:r>
              <a:rPr lang="en-US" sz="1400"/>
              <a:t>key representatives will be identified and a brief overview of specific functions, </a:t>
            </a:r>
          </a:p>
          <a:p>
            <a:pPr marL="196819" indent="-196819" defTabSz="1049701">
              <a:buFont typeface="Arial" panose="020B0604020202020204" pitchFamily="34" charset="0"/>
              <a:buChar char="•"/>
              <a:defRPr/>
            </a:pPr>
            <a:r>
              <a:rPr lang="en-US" sz="1400"/>
              <a:t>where they are found in soils, and their abundance will be provided. </a:t>
            </a:r>
          </a:p>
          <a:p>
            <a:pPr defTabSz="1049701">
              <a:defRPr/>
            </a:pPr>
            <a:r>
              <a:rPr lang="en-US" sz="2000"/>
              <a:t>Anne </a:t>
            </a:r>
            <a:r>
              <a:rPr lang="en-US" sz="2000" err="1"/>
              <a:t>Turbé</a:t>
            </a:r>
            <a:r>
              <a:rPr lang="en-US" sz="2000"/>
              <a:t>, Arianna de Toni, Patricia Benito, Patrick Lavelle, Perrine Lavelle, et al.. Soil biodiversity: functions, threats and tools for policy makers. 2010. ffbioemco-00560420</a:t>
            </a:r>
          </a:p>
          <a:p>
            <a:pPr defTabSz="1049701">
              <a:defRPr/>
            </a:pPr>
            <a:r>
              <a:rPr lang="en-US" sz="3200" b="0" i="0">
                <a:solidFill>
                  <a:srgbClr val="666666"/>
                </a:solidFill>
                <a:effectLst/>
                <a:highlight>
                  <a:srgbClr val="FFFFFF"/>
                </a:highlight>
                <a:latin typeface="Arial" panose="020B0604020202020204" pitchFamily="34" charset="0"/>
              </a:rPr>
              <a:t>European Commission, Joint Research Centre, Johnson, N., Scheu, S., Ramirez, K. et al., </a:t>
            </a:r>
            <a:r>
              <a:rPr lang="en-US" sz="3200" b="0" i="1">
                <a:solidFill>
                  <a:srgbClr val="666666"/>
                </a:solidFill>
                <a:effectLst/>
                <a:highlight>
                  <a:srgbClr val="FFFFFF"/>
                </a:highlight>
                <a:latin typeface="Arial" panose="020B0604020202020204" pitchFamily="34" charset="0"/>
              </a:rPr>
              <a:t>Global soil biodiversity atlas</a:t>
            </a:r>
            <a:r>
              <a:rPr lang="en-US" sz="3200" b="0" i="0">
                <a:solidFill>
                  <a:srgbClr val="666666"/>
                </a:solidFill>
                <a:effectLst/>
                <a:highlight>
                  <a:srgbClr val="FFFFFF"/>
                </a:highlight>
                <a:latin typeface="Arial" panose="020B0604020202020204" pitchFamily="34" charset="0"/>
              </a:rPr>
              <a:t>, Johnson, N.(editor), Scheu, S.(editor), Ramirez, K.(editor), </a:t>
            </a:r>
            <a:r>
              <a:rPr lang="en-US" sz="3200" b="0" i="0" err="1">
                <a:solidFill>
                  <a:srgbClr val="666666"/>
                </a:solidFill>
                <a:effectLst/>
                <a:highlight>
                  <a:srgbClr val="FFFFFF"/>
                </a:highlight>
                <a:latin typeface="Arial" panose="020B0604020202020204" pitchFamily="34" charset="0"/>
              </a:rPr>
              <a:t>Lemanceau</a:t>
            </a:r>
            <a:r>
              <a:rPr lang="en-US" sz="3200" b="0" i="0">
                <a:solidFill>
                  <a:srgbClr val="666666"/>
                </a:solidFill>
                <a:effectLst/>
                <a:highlight>
                  <a:srgbClr val="FFFFFF"/>
                </a:highlight>
                <a:latin typeface="Arial" panose="020B0604020202020204" pitchFamily="34" charset="0"/>
              </a:rPr>
              <a:t>, P.(editor), </a:t>
            </a:r>
            <a:r>
              <a:rPr lang="en-US" sz="3200" b="0" i="0" err="1">
                <a:solidFill>
                  <a:srgbClr val="666666"/>
                </a:solidFill>
                <a:effectLst/>
                <a:highlight>
                  <a:srgbClr val="FFFFFF"/>
                </a:highlight>
                <a:latin typeface="Arial" panose="020B0604020202020204" pitchFamily="34" charset="0"/>
              </a:rPr>
              <a:t>Eggleton</a:t>
            </a:r>
            <a:r>
              <a:rPr lang="en-US" sz="3200" b="0" i="0">
                <a:solidFill>
                  <a:srgbClr val="666666"/>
                </a:solidFill>
                <a:effectLst/>
                <a:highlight>
                  <a:srgbClr val="FFFFFF"/>
                </a:highlight>
                <a:latin typeface="Arial" panose="020B0604020202020204" pitchFamily="34" charset="0"/>
              </a:rPr>
              <a:t>, P.(editor), Jones, A.(editor), Moreira, F.(editor), Barrios, E.(editor), De </a:t>
            </a:r>
            <a:r>
              <a:rPr lang="en-US" sz="3200" b="0" i="0" err="1">
                <a:solidFill>
                  <a:srgbClr val="666666"/>
                </a:solidFill>
                <a:effectLst/>
                <a:highlight>
                  <a:srgbClr val="FFFFFF"/>
                </a:highlight>
                <a:latin typeface="Arial" panose="020B0604020202020204" pitchFamily="34" charset="0"/>
              </a:rPr>
              <a:t>Deyn</a:t>
            </a:r>
            <a:r>
              <a:rPr lang="en-US" sz="3200" b="0" i="0">
                <a:solidFill>
                  <a:srgbClr val="666666"/>
                </a:solidFill>
                <a:effectLst/>
                <a:highlight>
                  <a:srgbClr val="FFFFFF"/>
                </a:highlight>
                <a:latin typeface="Arial" panose="020B0604020202020204" pitchFamily="34" charset="0"/>
              </a:rPr>
              <a:t>, G.(editor), Briones, M.(editor), Kaneko, N.(editor), </a:t>
            </a:r>
            <a:r>
              <a:rPr lang="en-US" sz="3200" b="0" i="0" err="1">
                <a:solidFill>
                  <a:srgbClr val="666666"/>
                </a:solidFill>
                <a:effectLst/>
                <a:highlight>
                  <a:srgbClr val="FFFFFF"/>
                </a:highlight>
                <a:latin typeface="Arial" panose="020B0604020202020204" pitchFamily="34" charset="0"/>
              </a:rPr>
              <a:t>Kandeler</a:t>
            </a:r>
            <a:r>
              <a:rPr lang="en-US" sz="3200" b="0" i="0">
                <a:solidFill>
                  <a:srgbClr val="666666"/>
                </a:solidFill>
                <a:effectLst/>
                <a:highlight>
                  <a:srgbClr val="FFFFFF"/>
                </a:highlight>
                <a:latin typeface="Arial" panose="020B0604020202020204" pitchFamily="34" charset="0"/>
              </a:rPr>
              <a:t>, E.(editor), Wall, D.(editor), Six, J.(editor), Fierer, N.(editor), Jeffery, S.(editor), Lavelle, P.(editor), </a:t>
            </a:r>
            <a:r>
              <a:rPr lang="en-US" sz="3200" b="0" i="0" err="1">
                <a:solidFill>
                  <a:srgbClr val="666666"/>
                </a:solidFill>
                <a:effectLst/>
                <a:highlight>
                  <a:srgbClr val="FFFFFF"/>
                </a:highlight>
                <a:latin typeface="Arial" panose="020B0604020202020204" pitchFamily="34" charset="0"/>
              </a:rPr>
              <a:t>Putten</a:t>
            </a:r>
            <a:r>
              <a:rPr lang="en-US" sz="3200" b="0" i="0">
                <a:solidFill>
                  <a:srgbClr val="666666"/>
                </a:solidFill>
                <a:effectLst/>
                <a:highlight>
                  <a:srgbClr val="FFFFFF"/>
                </a:highlight>
                <a:latin typeface="Arial" panose="020B0604020202020204" pitchFamily="34" charset="0"/>
              </a:rPr>
              <a:t>, W.(editor), Singh, B.(editor), Miko, L.(editor), Hedlund, K.(editor), Orgiazzi, A.(editor), </a:t>
            </a:r>
            <a:r>
              <a:rPr lang="en-US" sz="3200" b="0" i="0" err="1">
                <a:solidFill>
                  <a:srgbClr val="666666"/>
                </a:solidFill>
                <a:effectLst/>
                <a:highlight>
                  <a:srgbClr val="FFFFFF"/>
                </a:highlight>
                <a:latin typeface="Arial" panose="020B0604020202020204" pitchFamily="34" charset="0"/>
              </a:rPr>
              <a:t>Chotte</a:t>
            </a:r>
            <a:r>
              <a:rPr lang="en-US" sz="3200" b="0" i="0">
                <a:solidFill>
                  <a:srgbClr val="666666"/>
                </a:solidFill>
                <a:effectLst/>
                <a:highlight>
                  <a:srgbClr val="FFFFFF"/>
                </a:highlight>
                <a:latin typeface="Arial" panose="020B0604020202020204" pitchFamily="34" charset="0"/>
              </a:rPr>
              <a:t>, J.(editor), </a:t>
            </a:r>
            <a:r>
              <a:rPr lang="en-US" sz="3200" b="0" i="0" err="1">
                <a:solidFill>
                  <a:srgbClr val="666666"/>
                </a:solidFill>
                <a:effectLst/>
                <a:highlight>
                  <a:srgbClr val="FFFFFF"/>
                </a:highlight>
                <a:latin typeface="Arial" panose="020B0604020202020204" pitchFamily="34" charset="0"/>
              </a:rPr>
              <a:t>Bardgett</a:t>
            </a:r>
            <a:r>
              <a:rPr lang="en-US" sz="3200" b="0" i="0">
                <a:solidFill>
                  <a:srgbClr val="666666"/>
                </a:solidFill>
                <a:effectLst/>
                <a:highlight>
                  <a:srgbClr val="FFFFFF"/>
                </a:highlight>
                <a:latin typeface="Arial" panose="020B0604020202020204" pitchFamily="34" charset="0"/>
              </a:rPr>
              <a:t>, R.(editor), Behan-Pelletier, V.(editor), Fraser, T.(editor), </a:t>
            </a:r>
            <a:r>
              <a:rPr lang="en-US" sz="3200" b="0" i="0" err="1">
                <a:solidFill>
                  <a:srgbClr val="666666"/>
                </a:solidFill>
                <a:effectLst/>
                <a:highlight>
                  <a:srgbClr val="FFFFFF"/>
                </a:highlight>
                <a:latin typeface="Arial" panose="020B0604020202020204" pitchFamily="34" charset="0"/>
              </a:rPr>
              <a:t>Montanarella</a:t>
            </a:r>
            <a:r>
              <a:rPr lang="en-US" sz="3200" b="0" i="0">
                <a:solidFill>
                  <a:srgbClr val="666666"/>
                </a:solidFill>
                <a:effectLst/>
                <a:highlight>
                  <a:srgbClr val="FFFFFF"/>
                </a:highlight>
                <a:latin typeface="Arial" panose="020B0604020202020204" pitchFamily="34" charset="0"/>
              </a:rPr>
              <a:t>, L.(editor), Publications Office, 2016, </a:t>
            </a:r>
            <a:r>
              <a:rPr lang="en-US" sz="3200" b="1" i="0" u="none" strike="noStrike">
                <a:solidFill>
                  <a:srgbClr val="0E47CB"/>
                </a:solidFill>
                <a:effectLst/>
                <a:highlight>
                  <a:srgbClr val="FFFFFF"/>
                </a:highlight>
                <a:latin typeface="Arial" panose="020B0604020202020204" pitchFamily="34" charset="0"/>
                <a:hlinkClick r:id="rId3"/>
              </a:rPr>
              <a:t>https://data.europa.eu/doi/10.2788/2613</a:t>
            </a:r>
            <a:endParaRPr lang="en-US" sz="2000"/>
          </a:p>
          <a:p>
            <a:pPr defTabSz="1049701">
              <a:defRPr/>
            </a:pPr>
            <a:endParaRPr lang="en-US" sz="1400"/>
          </a:p>
          <a:p>
            <a:pPr defTabSz="1049701">
              <a:defRPr/>
            </a:pPr>
            <a:endParaRPr lang="en-US" sz="1400">
              <a:cs typeface="Calibri" panose="020F0502020204030204"/>
            </a:endParaRPr>
          </a:p>
        </p:txBody>
      </p:sp>
      <p:sp>
        <p:nvSpPr>
          <p:cNvPr id="4" name="Slide Number Placeholder 3"/>
          <p:cNvSpPr>
            <a:spLocks noGrp="1"/>
          </p:cNvSpPr>
          <p:nvPr>
            <p:ph type="sldNum" sz="quarter" idx="10"/>
          </p:nvPr>
        </p:nvSpPr>
        <p:spPr/>
        <p:txBody>
          <a:bodyPr/>
          <a:lstStyle/>
          <a:p>
            <a:fld id="{A4A8A6C1-D4A1-450C-9D4F-9C80C2E7D870}" type="slidenum">
              <a:rPr lang="en-US" smtClean="0"/>
              <a:t>6</a:t>
            </a:fld>
            <a:endParaRPr lang="en-US"/>
          </a:p>
        </p:txBody>
      </p:sp>
    </p:spTree>
    <p:extLst>
      <p:ext uri="{BB962C8B-B14F-4D97-AF65-F5344CB8AC3E}">
        <p14:creationId xmlns:p14="http://schemas.microsoft.com/office/powerpoint/2010/main" val="3503385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540076">
              <a:defRPr/>
            </a:pPr>
            <a:r>
              <a:rPr lang="en-US">
                <a:cs typeface="Calibri"/>
              </a:rPr>
              <a:t>Reference Back to the demos of the good soil to explain these in the soil samples compare and contrast</a:t>
            </a:r>
          </a:p>
          <a:p>
            <a:pPr defTabSz="540076">
              <a:defRPr/>
            </a:pPr>
            <a:r>
              <a:rPr lang="en-US">
                <a:cs typeface="Calibri"/>
              </a:rPr>
              <a:t> </a:t>
            </a:r>
            <a:endParaRPr lang="en-US"/>
          </a:p>
          <a:p>
            <a:pPr defTabSz="540076">
              <a:defRPr/>
            </a:pPr>
            <a:r>
              <a:rPr lang="en-US"/>
              <a:t>Source: Turbe et al., 2010</a:t>
            </a:r>
          </a:p>
          <a:p>
            <a:pPr defTabSz="540076">
              <a:defRPr/>
            </a:pPr>
            <a:endParaRPr lang="en-US"/>
          </a:p>
          <a:p>
            <a:pPr defTabSz="540076">
              <a:defRPr/>
            </a:pPr>
            <a:r>
              <a:rPr lang="en-US" b="1"/>
              <a:t>Ecosystem engineers </a:t>
            </a:r>
            <a:r>
              <a:rPr lang="en-US"/>
              <a:t>are the larger organisms such as earthworms, ants, termites, etc. as well as plant roots that modify or create their own habitat and in doing so create </a:t>
            </a:r>
            <a:r>
              <a:rPr lang="en-US" err="1"/>
              <a:t>biopores</a:t>
            </a:r>
            <a:r>
              <a:rPr lang="en-US"/>
              <a:t> that channel air and water, mix organic materials during burrowing, and help build resistant soil aggregates. By regulating resources and redistributing and regulating access to resources, these organisms create ‘hotspots’ that support high numbers of microorganisms.</a:t>
            </a:r>
          </a:p>
          <a:p>
            <a:pPr defTabSz="540076">
              <a:defRPr/>
            </a:pPr>
            <a:endParaRPr lang="en-US"/>
          </a:p>
          <a:p>
            <a:r>
              <a:rPr lang="en-US"/>
              <a:t>A large source that fuels the entire soil system, are the impacts of plant roots, which is the first group of ecosystem engineers to discuss.</a:t>
            </a:r>
          </a:p>
          <a:p>
            <a:r>
              <a:rPr lang="en-US"/>
              <a:t>Plant roots can cause physical weathering as they grow and expand inside cracks in the rocks. Roots and decaying vegetation also produce organic compounds such as solvents, acids and </a:t>
            </a:r>
            <a:r>
              <a:rPr lang="en-US" err="1"/>
              <a:t>alkalines</a:t>
            </a:r>
            <a:r>
              <a:rPr lang="en-US"/>
              <a:t> that enhance the actions of percolating rainwater.</a:t>
            </a:r>
          </a:p>
          <a:p>
            <a:endParaRPr lang="en-US"/>
          </a:p>
          <a:p>
            <a:r>
              <a:rPr lang="en-US"/>
              <a:t>The two main types of root systems are fibrous and taproot. Fibrous roots are the traditional structures formed by primary and secondary roots branching in all directions in the soil. By contrast, taproots are characterized by a single firm root growing straight down, with minor roots developing either side of it. Other specialized roots do exist; for example, the </a:t>
            </a:r>
            <a:r>
              <a:rPr lang="en-US" err="1"/>
              <a:t>tuberousroots</a:t>
            </a:r>
            <a:r>
              <a:rPr lang="en-US"/>
              <a:t> of sweet potato are modified for the storage of nutrients</a:t>
            </a:r>
          </a:p>
          <a:p>
            <a:r>
              <a:rPr lang="en-US"/>
              <a:t>and water.</a:t>
            </a:r>
          </a:p>
          <a:p>
            <a:endParaRPr lang="en-US"/>
          </a:p>
          <a:p>
            <a:r>
              <a:rPr lang="en-US"/>
              <a:t>The number of known plant species has been estimated to be around 400 000.</a:t>
            </a:r>
          </a:p>
          <a:p>
            <a:endParaRPr lang="en-US"/>
          </a:p>
          <a:p>
            <a:r>
              <a:rPr lang="en-US" b="1"/>
              <a:t>Ecosystem engineers redistribute soil particles, </a:t>
            </a:r>
            <a:r>
              <a:rPr lang="en-US" b="1" err="1"/>
              <a:t>micobes</a:t>
            </a:r>
            <a:r>
              <a:rPr lang="en-US" b="1"/>
              <a:t>, and organic matter</a:t>
            </a:r>
            <a:endParaRPr lang="en-US"/>
          </a:p>
        </p:txBody>
      </p:sp>
      <p:sp>
        <p:nvSpPr>
          <p:cNvPr id="4" name="Slide Number Placeholder 3"/>
          <p:cNvSpPr>
            <a:spLocks noGrp="1"/>
          </p:cNvSpPr>
          <p:nvPr>
            <p:ph type="sldNum" sz="quarter" idx="10"/>
          </p:nvPr>
        </p:nvSpPr>
        <p:spPr/>
        <p:txBody>
          <a:bodyPr/>
          <a:lstStyle/>
          <a:p>
            <a:fld id="{57DC1755-625D-A742-ACDB-726AD4CDF29D}" type="slidenum">
              <a:rPr lang="en-US" smtClean="0"/>
              <a:t>7</a:t>
            </a:fld>
            <a:endParaRPr lang="en-US"/>
          </a:p>
        </p:txBody>
      </p:sp>
    </p:spTree>
    <p:extLst>
      <p:ext uri="{BB962C8B-B14F-4D97-AF65-F5344CB8AC3E}">
        <p14:creationId xmlns:p14="http://schemas.microsoft.com/office/powerpoint/2010/main" val="4121782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540076">
              <a:defRPr/>
            </a:pPr>
            <a:r>
              <a:rPr lang="en-US"/>
              <a:t>Source: Turbe et al., 2010</a:t>
            </a:r>
          </a:p>
          <a:p>
            <a:pPr defTabSz="540076">
              <a:defRPr/>
            </a:pPr>
            <a:r>
              <a:rPr lang="en-US"/>
              <a:t>The three groups include:</a:t>
            </a:r>
            <a:endParaRPr lang="en-US">
              <a:cs typeface="Calibri"/>
            </a:endParaRPr>
          </a:p>
          <a:p>
            <a:pPr marL="255270" indent="-255270" defTabSz="540076">
              <a:buFontTx/>
              <a:buAutoNum type="arabicPeriod"/>
              <a:defRPr/>
            </a:pPr>
            <a:r>
              <a:rPr lang="en-US" b="1"/>
              <a:t>Chemical  Engineers (processors) </a:t>
            </a:r>
            <a:r>
              <a:rPr lang="en-US"/>
              <a:t>which involve soil microbes, regulate 90% of energy flow which is directly tied to nutrient cycling which includes macro and micro nutrients,  in soil and are </a:t>
            </a:r>
            <a:r>
              <a:rPr lang="en-US" u="sng"/>
              <a:t>responsible for decomposition of plant organic matter into nutrients that are available for plants</a:t>
            </a:r>
            <a:r>
              <a:rPr lang="en-US"/>
              <a:t>. </a:t>
            </a:r>
            <a:r>
              <a:rPr lang="en-US" u="sng"/>
              <a:t>Soil microbes are also responsible for stimulating plant growth, plant protection and the production of multiple antibiotics used for human and animal health.</a:t>
            </a:r>
            <a:r>
              <a:rPr lang="en-US"/>
              <a:t> All nutrients must be processed by microbes to be plant available.</a:t>
            </a:r>
          </a:p>
          <a:p>
            <a:pPr marL="255270" indent="-255270" defTabSz="540076">
              <a:buFontTx/>
              <a:buAutoNum type="arabicPeriod"/>
              <a:defRPr/>
            </a:pPr>
            <a:r>
              <a:rPr lang="en-US">
                <a:cs typeface="Calibri"/>
              </a:rPr>
              <a:t>See the Resources section to determine how they impact energy flow.  In </a:t>
            </a:r>
            <a:r>
              <a:rPr lang="en-US" err="1">
                <a:cs typeface="Calibri"/>
              </a:rPr>
              <a:t>Turbe</a:t>
            </a:r>
            <a:r>
              <a:rPr lang="en-US">
                <a:cs typeface="Calibri"/>
              </a:rPr>
              <a:t> et al 2010 it is explained very well.</a:t>
            </a:r>
          </a:p>
          <a:p>
            <a:pPr defTabSz="540076">
              <a:defRPr/>
            </a:pPr>
            <a:endParaRPr lang="en-US"/>
          </a:p>
        </p:txBody>
      </p:sp>
      <p:sp>
        <p:nvSpPr>
          <p:cNvPr id="4" name="Slide Number Placeholder 3"/>
          <p:cNvSpPr>
            <a:spLocks noGrp="1"/>
          </p:cNvSpPr>
          <p:nvPr>
            <p:ph type="sldNum" sz="quarter" idx="10"/>
          </p:nvPr>
        </p:nvSpPr>
        <p:spPr/>
        <p:txBody>
          <a:bodyPr/>
          <a:lstStyle/>
          <a:p>
            <a:fld id="{57DC1755-625D-A742-ACDB-726AD4CDF29D}" type="slidenum">
              <a:rPr lang="en-US" smtClean="0"/>
              <a:t>8</a:t>
            </a:fld>
            <a:endParaRPr lang="en-US"/>
          </a:p>
        </p:txBody>
      </p:sp>
    </p:spTree>
    <p:extLst>
      <p:ext uri="{BB962C8B-B14F-4D97-AF65-F5344CB8AC3E}">
        <p14:creationId xmlns:p14="http://schemas.microsoft.com/office/powerpoint/2010/main" val="3186825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540076">
              <a:defRPr/>
            </a:pPr>
            <a:r>
              <a:rPr lang="en-US"/>
              <a:t>Source: </a:t>
            </a:r>
            <a:r>
              <a:rPr lang="en-US" err="1"/>
              <a:t>Turbe</a:t>
            </a:r>
            <a:r>
              <a:rPr lang="en-US"/>
              <a:t> et al., 2010</a:t>
            </a:r>
          </a:p>
          <a:p>
            <a:pPr defTabSz="540076">
              <a:defRPr/>
            </a:pPr>
            <a:r>
              <a:rPr lang="en-US" b="1"/>
              <a:t>Biological regulators </a:t>
            </a:r>
            <a:r>
              <a:rPr lang="en-US"/>
              <a:t>include small invertebrates such as protozoa, nematodes, pot worms, springtails, and mites Through grazing, predation or parasitism, these organisms regulate populations other invertebrates and microbes</a:t>
            </a:r>
          </a:p>
        </p:txBody>
      </p:sp>
      <p:sp>
        <p:nvSpPr>
          <p:cNvPr id="4" name="Slide Number Placeholder 3"/>
          <p:cNvSpPr>
            <a:spLocks noGrp="1"/>
          </p:cNvSpPr>
          <p:nvPr>
            <p:ph type="sldNum" sz="quarter" idx="10"/>
          </p:nvPr>
        </p:nvSpPr>
        <p:spPr/>
        <p:txBody>
          <a:bodyPr/>
          <a:lstStyle/>
          <a:p>
            <a:fld id="{57DC1755-625D-A742-ACDB-726AD4CDF29D}" type="slidenum">
              <a:rPr lang="en-US" smtClean="0"/>
              <a:t>9</a:t>
            </a:fld>
            <a:endParaRPr lang="en-US"/>
          </a:p>
        </p:txBody>
      </p:sp>
    </p:spTree>
    <p:extLst>
      <p:ext uri="{BB962C8B-B14F-4D97-AF65-F5344CB8AC3E}">
        <p14:creationId xmlns:p14="http://schemas.microsoft.com/office/powerpoint/2010/main" val="467175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Answer is chemical engineers</a:t>
            </a:r>
          </a:p>
        </p:txBody>
      </p:sp>
      <p:sp>
        <p:nvSpPr>
          <p:cNvPr id="4" name="Slide Number Placeholder 3"/>
          <p:cNvSpPr>
            <a:spLocks noGrp="1"/>
          </p:cNvSpPr>
          <p:nvPr>
            <p:ph type="sldNum" sz="quarter" idx="5"/>
          </p:nvPr>
        </p:nvSpPr>
        <p:spPr/>
        <p:txBody>
          <a:bodyPr/>
          <a:lstStyle/>
          <a:p>
            <a:fld id="{D8BD3564-BA70-487D-809A-030C0B32E9FE}" type="slidenum">
              <a:rPr lang="en-US" smtClean="0"/>
              <a:t>10</a:t>
            </a:fld>
            <a:endParaRPr lang="en-US"/>
          </a:p>
        </p:txBody>
      </p:sp>
    </p:spTree>
    <p:extLst>
      <p:ext uri="{BB962C8B-B14F-4D97-AF65-F5344CB8AC3E}">
        <p14:creationId xmlns:p14="http://schemas.microsoft.com/office/powerpoint/2010/main" val="1843738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6" name="Footer Placeholder 2">
            <a:extLst>
              <a:ext uri="{FF2B5EF4-FFF2-40B4-BE49-F238E27FC236}">
                <a16:creationId xmlns:a16="http://schemas.microsoft.com/office/drawing/2014/main" id="{A5F25068-7301-4719-8423-3ECAE86BEEED}"/>
              </a:ext>
            </a:extLst>
          </p:cNvPr>
          <p:cNvSpPr>
            <a:spLocks noGrp="1"/>
          </p:cNvSpPr>
          <p:nvPr>
            <p:ph type="ftr" sz="quarter" idx="11"/>
          </p:nvPr>
        </p:nvSpPr>
        <p:spPr>
          <a:xfrm>
            <a:off x="0" y="6492875"/>
            <a:ext cx="2077143" cy="365125"/>
          </a:xfrm>
          <a:prstGeom prst="rect">
            <a:avLst/>
          </a:prstGeom>
        </p:spPr>
        <p:txBody>
          <a:bodyPr/>
          <a:lstStyle/>
          <a:p>
            <a:r>
              <a:rPr lang="en-US"/>
              <a:t>NRCS | SHD | Soil Biology | v3.0</a:t>
            </a:r>
          </a:p>
        </p:txBody>
      </p:sp>
    </p:spTree>
    <p:extLst>
      <p:ext uri="{BB962C8B-B14F-4D97-AF65-F5344CB8AC3E}">
        <p14:creationId xmlns:p14="http://schemas.microsoft.com/office/powerpoint/2010/main" val="3668390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7" name="Footer Placeholder 2">
            <a:extLst>
              <a:ext uri="{FF2B5EF4-FFF2-40B4-BE49-F238E27FC236}">
                <a16:creationId xmlns:a16="http://schemas.microsoft.com/office/drawing/2014/main" id="{E8A81948-751A-47BE-B5C3-933DB276E60B}"/>
              </a:ext>
            </a:extLst>
          </p:cNvPr>
          <p:cNvSpPr>
            <a:spLocks noGrp="1"/>
          </p:cNvSpPr>
          <p:nvPr>
            <p:ph type="ftr" sz="quarter" idx="11"/>
          </p:nvPr>
        </p:nvSpPr>
        <p:spPr>
          <a:xfrm>
            <a:off x="0" y="6492875"/>
            <a:ext cx="2077143" cy="365125"/>
          </a:xfrm>
        </p:spPr>
        <p:txBody>
          <a:bodyPr/>
          <a:lstStyle/>
          <a:p>
            <a:r>
              <a:rPr lang="en-US"/>
              <a:t>NRCS | SHD | Soil Biology | v3.0</a:t>
            </a:r>
          </a:p>
        </p:txBody>
      </p:sp>
    </p:spTree>
    <p:extLst>
      <p:ext uri="{BB962C8B-B14F-4D97-AF65-F5344CB8AC3E}">
        <p14:creationId xmlns:p14="http://schemas.microsoft.com/office/powerpoint/2010/main" val="171569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57196" y="87427"/>
            <a:ext cx="7215611" cy="842791"/>
          </a:xfrm>
        </p:spPr>
        <p:txBody>
          <a:bodyPr/>
          <a:lstStyle>
            <a:lvl1pPr>
              <a:defRPr b="0">
                <a:latin typeface="+mj-lt"/>
              </a:defRPr>
            </a:lvl1pPr>
          </a:lstStyle>
          <a:p>
            <a:r>
              <a:rPr lang="en-US"/>
              <a:t>Click to edit Master title style</a:t>
            </a:r>
          </a:p>
        </p:txBody>
      </p:sp>
      <p:sp>
        <p:nvSpPr>
          <p:cNvPr id="5" name="Footer Placeholder 2">
            <a:extLst>
              <a:ext uri="{FF2B5EF4-FFF2-40B4-BE49-F238E27FC236}">
                <a16:creationId xmlns:a16="http://schemas.microsoft.com/office/drawing/2014/main" id="{AF487DF4-C7AC-4886-94DF-CDFF20874066}"/>
              </a:ext>
            </a:extLst>
          </p:cNvPr>
          <p:cNvSpPr txBox="1">
            <a:spLocks/>
          </p:cNvSpPr>
          <p:nvPr userDrawn="1"/>
        </p:nvSpPr>
        <p:spPr>
          <a:xfrm>
            <a:off x="152400" y="6645275"/>
            <a:ext cx="2077143" cy="365125"/>
          </a:xfrm>
          <a:prstGeom prst="rect">
            <a:avLst/>
          </a:prstGeom>
        </p:spPr>
        <p:txBody>
          <a:bodyPr/>
          <a:lstStyle>
            <a:defPPr>
              <a:defRPr lang="en-US"/>
            </a:defPPr>
            <a:lvl1pPr marL="0" algn="l" defTabSz="457200" rtl="0" eaLnBrk="1" latinLnBrk="0" hangingPunct="1">
              <a:defRPr sz="105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NRCS | SHD | Soil Biology | v3.0</a:t>
            </a:r>
          </a:p>
        </p:txBody>
      </p:sp>
    </p:spTree>
    <p:extLst>
      <p:ext uri="{BB962C8B-B14F-4D97-AF65-F5344CB8AC3E}">
        <p14:creationId xmlns:p14="http://schemas.microsoft.com/office/powerpoint/2010/main" val="117167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No Footer">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pic>
        <p:nvPicPr>
          <p:cNvPr id="9" name="Content Placeholder 678">
            <a:extLst>
              <a:ext uri="{FF2B5EF4-FFF2-40B4-BE49-F238E27FC236}">
                <a16:creationId xmlns:a16="http://schemas.microsoft.com/office/drawing/2014/main" id="{DEFA2FB4-12F9-4AE1-8113-C4FD1023724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393192" y="1014984"/>
            <a:ext cx="4572000" cy="4572000"/>
          </a:xfrm>
          <a:prstGeom prst="round2DiagRect">
            <a:avLst>
              <a:gd name="adj1" fmla="val 0"/>
              <a:gd name="adj2" fmla="val 16641"/>
            </a:avLst>
          </a:prstGeom>
          <a:ln w="88900" cap="sq">
            <a:solidFill>
              <a:schemeClr val="tx1">
                <a:lumMod val="95000"/>
                <a:lumOff val="5000"/>
              </a:schemeClr>
            </a:solidFill>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07575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8B3AFD66-8278-4394-9BF0-30DAD4408717}"/>
              </a:ext>
            </a:extLst>
          </p:cNvPr>
          <p:cNvSpPr>
            <a:spLocks noGrp="1"/>
          </p:cNvSpPr>
          <p:nvPr>
            <p:ph type="ftr" sz="quarter" idx="11"/>
          </p:nvPr>
        </p:nvSpPr>
        <p:spPr>
          <a:xfrm>
            <a:off x="0" y="6492875"/>
            <a:ext cx="2077143" cy="365125"/>
          </a:xfrm>
        </p:spPr>
        <p:txBody>
          <a:bodyPr/>
          <a:lstStyle/>
          <a:p>
            <a:r>
              <a:rPr lang="en-US"/>
              <a:t>NRCS | SHD | Soil Biology | v3.0</a:t>
            </a:r>
          </a:p>
        </p:txBody>
      </p:sp>
    </p:spTree>
    <p:extLst>
      <p:ext uri="{BB962C8B-B14F-4D97-AF65-F5344CB8AC3E}">
        <p14:creationId xmlns:p14="http://schemas.microsoft.com/office/powerpoint/2010/main" val="3085049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61813" y="674703"/>
            <a:ext cx="8463533" cy="835620"/>
          </a:xfrm>
        </p:spPr>
        <p:txBody>
          <a:bodyPr>
            <a:normAutofit/>
          </a:bodyPr>
          <a:lstStyle>
            <a:lvl1pPr algn="ctr">
              <a:defRPr sz="4000" b="1">
                <a:solidFill>
                  <a:schemeClr val="accent5"/>
                </a:solidFill>
                <a:latin typeface="+mn-lt"/>
              </a:defRPr>
            </a:lvl1pPr>
          </a:lstStyle>
          <a:p>
            <a:r>
              <a:rPr lang="en-US"/>
              <a:t>Click to edit Master title style</a:t>
            </a:r>
          </a:p>
        </p:txBody>
      </p:sp>
      <p:sp>
        <p:nvSpPr>
          <p:cNvPr id="3" name="Slide Number Placeholder 2"/>
          <p:cNvSpPr>
            <a:spLocks noGrp="1"/>
          </p:cNvSpPr>
          <p:nvPr>
            <p:ph type="sldNum" sz="quarter" idx="10"/>
          </p:nvPr>
        </p:nvSpPr>
        <p:spPr/>
        <p:txBody>
          <a:bodyPr/>
          <a:lstStyle/>
          <a:p>
            <a:fld id="{39FC9244-15B3-8F40-A6D8-795DD2FF1F30}" type="slidenum">
              <a:rPr lang="en-US" smtClean="0"/>
              <a:pPr/>
              <a:t>‹#›</a:t>
            </a:fld>
            <a:endParaRPr lang="en-US"/>
          </a:p>
        </p:txBody>
      </p:sp>
      <p:sp>
        <p:nvSpPr>
          <p:cNvPr id="4" name="Content Placeholder 2"/>
          <p:cNvSpPr>
            <a:spLocks noGrp="1"/>
          </p:cNvSpPr>
          <p:nvPr>
            <p:ph idx="1"/>
          </p:nvPr>
        </p:nvSpPr>
        <p:spPr>
          <a:xfrm>
            <a:off x="261815" y="1600200"/>
            <a:ext cx="4159265" cy="4525963"/>
          </a:xfrm>
        </p:spPr>
        <p:txBody>
          <a:bodyPr/>
          <a:lstStyle>
            <a:lvl1pPr>
              <a:defRPr>
                <a:solidFill>
                  <a:schemeClr val="accent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1"/>
          </p:nvPr>
        </p:nvSpPr>
        <p:spPr>
          <a:xfrm>
            <a:off x="4566082" y="1600200"/>
            <a:ext cx="4159265" cy="4525963"/>
          </a:xfrm>
        </p:spPr>
        <p:txBody>
          <a:bodyPr/>
          <a:lstStyle>
            <a:lvl1pPr>
              <a:defRPr>
                <a:solidFill>
                  <a:schemeClr val="accent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074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2994" y="638755"/>
            <a:ext cx="8314778" cy="806938"/>
          </a:xfrm>
        </p:spPr>
        <p:txBody>
          <a:bodyPr>
            <a:normAutofit/>
          </a:bodyPr>
          <a:lstStyle>
            <a:lvl1pPr algn="ctr">
              <a:defRPr sz="4000" b="1">
                <a:solidFill>
                  <a:schemeClr val="accent5"/>
                </a:solidFill>
                <a:latin typeface="+mn-lt"/>
              </a:defRPr>
            </a:lvl1pPr>
          </a:lstStyle>
          <a:p>
            <a:r>
              <a:rPr lang="en-US"/>
              <a:t>Click to edit Master title style</a:t>
            </a:r>
          </a:p>
        </p:txBody>
      </p:sp>
      <p:sp>
        <p:nvSpPr>
          <p:cNvPr id="3" name="Content Placeholder 2"/>
          <p:cNvSpPr>
            <a:spLocks noGrp="1"/>
          </p:cNvSpPr>
          <p:nvPr>
            <p:ph idx="1"/>
          </p:nvPr>
        </p:nvSpPr>
        <p:spPr>
          <a:xfrm>
            <a:off x="482994" y="1600200"/>
            <a:ext cx="8314778" cy="4525963"/>
          </a:xfrm>
        </p:spPr>
        <p:txBody>
          <a:bodyPr/>
          <a:lstStyle>
            <a:lvl1pPr>
              <a:defRPr>
                <a:solidFill>
                  <a:schemeClr val="accent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824080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147156"/>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475382"/>
            <a:ext cx="872837" cy="400110"/>
          </a:xfrm>
          <a:prstGeom prst="rect">
            <a:avLst/>
          </a:prstGeom>
          <a:noFill/>
        </p:spPr>
        <p:txBody>
          <a:bodyPr wrap="square" rtlCol="0">
            <a:spAutoFit/>
          </a:bodyPr>
          <a:lstStyle/>
          <a:p>
            <a:pPr algn="ctr"/>
            <a:r>
              <a:rPr lang="en-US" sz="1000">
                <a:solidFill>
                  <a:schemeClr val="bg2">
                    <a:lumMod val="25000"/>
                  </a:schemeClr>
                </a:solidFill>
              </a:rPr>
              <a:t>Slide </a:t>
            </a:r>
            <a:fld id="{E996FD43-BCA5-469D-B59C-2DFD4B6E3EDA}" type="slidenum">
              <a:rPr lang="en-US" sz="1000" smtClean="0">
                <a:solidFill>
                  <a:schemeClr val="bg2">
                    <a:lumMod val="25000"/>
                  </a:schemeClr>
                </a:solidFill>
              </a:rPr>
              <a:pPr algn="ctr"/>
              <a:t>‹#›</a:t>
            </a:fld>
            <a:endParaRPr lang="en-US" sz="1000">
              <a:solidFill>
                <a:schemeClr val="bg2">
                  <a:lumMod val="25000"/>
                </a:schemeClr>
              </a:solidFill>
            </a:endParaRPr>
          </a:p>
          <a:p>
            <a:pPr algn="ctr"/>
            <a:fld id="{237240C0-4CD1-44F8-ACB5-30353CD81D0E}" type="datetime12">
              <a:rPr lang="en-US" sz="1000" smtClean="0">
                <a:solidFill>
                  <a:schemeClr val="bg2">
                    <a:lumMod val="25000"/>
                  </a:schemeClr>
                </a:solidFill>
              </a:rPr>
              <a:t>12:46 PM</a:t>
            </a:fld>
            <a:r>
              <a:rPr lang="en-US" sz="1000">
                <a:solidFill>
                  <a:schemeClr val="bg2">
                    <a:lumMod val="25000"/>
                  </a:schemeClr>
                </a:solidFill>
              </a:rPr>
              <a:t>	</a:t>
            </a: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sp>
        <p:nvSpPr>
          <p:cNvPr id="8" name="Footer Placeholder 2">
            <a:extLst>
              <a:ext uri="{FF2B5EF4-FFF2-40B4-BE49-F238E27FC236}">
                <a16:creationId xmlns:a16="http://schemas.microsoft.com/office/drawing/2014/main" id="{78A9C042-F7E0-4709-AFE9-9C402400CA06}"/>
              </a:ext>
            </a:extLst>
          </p:cNvPr>
          <p:cNvSpPr>
            <a:spLocks noGrp="1"/>
          </p:cNvSpPr>
          <p:nvPr>
            <p:ph type="ftr" sz="quarter" idx="3"/>
          </p:nvPr>
        </p:nvSpPr>
        <p:spPr>
          <a:xfrm>
            <a:off x="-1" y="6492875"/>
            <a:ext cx="2168435" cy="359179"/>
          </a:xfrm>
          <a:prstGeom prst="rect">
            <a:avLst/>
          </a:prstGeom>
        </p:spPr>
        <p:txBody>
          <a:bodyPr/>
          <a:lstStyle>
            <a:lvl1pPr>
              <a:defRPr sz="1050">
                <a:latin typeface="+mj-lt"/>
              </a:defRPr>
            </a:lvl1pPr>
          </a:lstStyle>
          <a:p>
            <a:r>
              <a:rPr lang="en-US"/>
              <a:t>NRCS | SHD | Soil Biology | v3.0</a:t>
            </a:r>
          </a:p>
        </p:txBody>
      </p:sp>
    </p:spTree>
    <p:extLst>
      <p:ext uri="{BB962C8B-B14F-4D97-AF65-F5344CB8AC3E}">
        <p14:creationId xmlns:p14="http://schemas.microsoft.com/office/powerpoint/2010/main" val="3875141556"/>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 id="2147483661" r:id="rId4"/>
    <p:sldLayoutId id="2147483667" r:id="rId5"/>
    <p:sldLayoutId id="2147483668" r:id="rId6"/>
    <p:sldLayoutId id="2147483669" r:id="rId7"/>
  </p:sldLayoutIdLst>
  <p:hf sldNum="0" hdr="0" ft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31.emf"/><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notesSlide" Target="../notesSlides/notesSlide13.xml"/><Relationship Id="rId16"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jpeg"/><Relationship Id="rId7"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45.jpeg"/><Relationship Id="rId5" Type="http://schemas.openxmlformats.org/officeDocument/2006/relationships/image" Target="../media/image12.png"/><Relationship Id="rId4" Type="http://schemas.openxmlformats.org/officeDocument/2006/relationships/image" Target="../media/image44.jpeg"/><Relationship Id="rId9" Type="http://schemas.openxmlformats.org/officeDocument/2006/relationships/image" Target="../media/image48.jpe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eg"/></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hyperlink" Target="http://ucanr.edu/sites/oak_range/Oak_Articles_On_Line/Oak_Woodland_Ecology_and_Monitoring/Earthworm_Ecology_in_California/" TargetMode="External"/><Relationship Id="rId4" Type="http://schemas.openxmlformats.org/officeDocument/2006/relationships/image" Target="../media/image5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hyperlink" Target="http://www.microped.uni-bremen.de/" TargetMode="External"/><Relationship Id="rId5" Type="http://schemas.openxmlformats.org/officeDocument/2006/relationships/image" Target="../media/image61.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64.jpeg"/><Relationship Id="rId4" Type="http://schemas.openxmlformats.org/officeDocument/2006/relationships/image" Target="../media/image63.jpe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video" Target="https://www.youtube.com/embed/WYL7o61DKb4?feature=oembed" TargetMode="External"/><Relationship Id="rId4" Type="http://schemas.openxmlformats.org/officeDocument/2006/relationships/image" Target="../media/image76.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ideo" Target="https://www.youtube.com/embed/A8qTRBc8Bws?feature=oembed" TargetMode="External"/><Relationship Id="rId4" Type="http://schemas.openxmlformats.org/officeDocument/2006/relationships/image" Target="../media/image78.jpeg"/></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0.jpeg"/><Relationship Id="rId7" Type="http://schemas.openxmlformats.org/officeDocument/2006/relationships/image" Target="../media/image84.jpeg"/><Relationship Id="rId12" Type="http://schemas.openxmlformats.org/officeDocument/2006/relationships/image" Target="../media/image87.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83.wmf"/><Relationship Id="rId11" Type="http://schemas.openxmlformats.org/officeDocument/2006/relationships/customXml" Target="../ink/ink2.xml"/><Relationship Id="rId5" Type="http://schemas.openxmlformats.org/officeDocument/2006/relationships/image" Target="../media/image82.jpeg"/><Relationship Id="rId10" Type="http://schemas.openxmlformats.org/officeDocument/2006/relationships/image" Target="../media/image86.png"/><Relationship Id="rId4" Type="http://schemas.openxmlformats.org/officeDocument/2006/relationships/image" Target="../media/image81.png"/><Relationship Id="rId9" Type="http://schemas.openxmlformats.org/officeDocument/2006/relationships/customXml" Target="../ink/ink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jpeg"/><Relationship Id="rId3" Type="http://schemas.openxmlformats.org/officeDocument/2006/relationships/image" Target="../media/image86.jpeg"/><Relationship Id="rId7" Type="http://schemas.openxmlformats.org/officeDocument/2006/relationships/image" Target="../media/image90.jpeg"/><Relationship Id="rId12" Type="http://schemas.openxmlformats.org/officeDocument/2006/relationships/image" Target="../media/image95.jpe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89.jpeg"/><Relationship Id="rId11" Type="http://schemas.openxmlformats.org/officeDocument/2006/relationships/image" Target="../media/image94.png"/><Relationship Id="rId5" Type="http://schemas.openxmlformats.org/officeDocument/2006/relationships/image" Target="../media/image88.png"/><Relationship Id="rId15" Type="http://schemas.openxmlformats.org/officeDocument/2006/relationships/image" Target="../media/image98.png"/><Relationship Id="rId10" Type="http://schemas.openxmlformats.org/officeDocument/2006/relationships/image" Target="../media/image93.png"/><Relationship Id="rId4" Type="http://schemas.openxmlformats.org/officeDocument/2006/relationships/image" Target="../media/image87.jpeg"/><Relationship Id="rId9" Type="http://schemas.openxmlformats.org/officeDocument/2006/relationships/image" Target="../media/image92.png"/><Relationship Id="rId14" Type="http://schemas.openxmlformats.org/officeDocument/2006/relationships/image" Target="../media/image97.png"/></Relationships>
</file>

<file path=ppt/slides/_rels/slide3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101.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8F3C-525E-46F1-B955-ACC21D81B431}"/>
              </a:ext>
            </a:extLst>
          </p:cNvPr>
          <p:cNvSpPr>
            <a:spLocks noGrp="1"/>
          </p:cNvSpPr>
          <p:nvPr>
            <p:ph type="ctrTitle" idx="4294967295"/>
          </p:nvPr>
        </p:nvSpPr>
        <p:spPr>
          <a:xfrm>
            <a:off x="5568855" y="2388622"/>
            <a:ext cx="3686464" cy="1040378"/>
          </a:xfrm>
        </p:spPr>
        <p:txBody>
          <a:bodyPr anchor="b">
            <a:normAutofit/>
          </a:bodyPr>
          <a:lstStyle/>
          <a:p>
            <a:pPr algn="l"/>
            <a:r>
              <a:rPr lang="en-US">
                <a:solidFill>
                  <a:schemeClr val="tx1"/>
                </a:solidFill>
              </a:rPr>
              <a:t>Soil Biology</a:t>
            </a:r>
            <a:endParaRPr lang="en-US">
              <a:solidFill>
                <a:srgbClr val="00529D"/>
              </a:solidFill>
            </a:endParaRPr>
          </a:p>
        </p:txBody>
      </p:sp>
      <p:sp>
        <p:nvSpPr>
          <p:cNvPr id="6" name="TextBox 5">
            <a:extLst>
              <a:ext uri="{FF2B5EF4-FFF2-40B4-BE49-F238E27FC236}">
                <a16:creationId xmlns:a16="http://schemas.microsoft.com/office/drawing/2014/main" id="{552378E1-6406-42B9-A1DB-6081C83E4146}"/>
              </a:ext>
            </a:extLst>
          </p:cNvPr>
          <p:cNvSpPr txBox="1"/>
          <p:nvPr/>
        </p:nvSpPr>
        <p:spPr>
          <a:xfrm>
            <a:off x="3756520" y="5422257"/>
            <a:ext cx="1630959" cy="215444"/>
          </a:xfrm>
          <a:prstGeom prst="rect">
            <a:avLst/>
          </a:prstGeom>
          <a:noFill/>
        </p:spPr>
        <p:txBody>
          <a:bodyPr wrap="square" rtlCol="0">
            <a:spAutoFit/>
          </a:bodyPr>
          <a:lstStyle/>
          <a:p>
            <a:r>
              <a:rPr lang="en-US" sz="800">
                <a:solidFill>
                  <a:schemeClr val="bg1">
                    <a:lumMod val="75000"/>
                  </a:schemeClr>
                </a:solidFill>
              </a:rPr>
              <a:t>Joao Carlos De </a:t>
            </a:r>
            <a:r>
              <a:rPr lang="en-US" sz="800" err="1">
                <a:solidFill>
                  <a:schemeClr val="bg1">
                    <a:lumMod val="75000"/>
                  </a:schemeClr>
                </a:solidFill>
              </a:rPr>
              <a:t>Moraes</a:t>
            </a:r>
            <a:r>
              <a:rPr lang="en-US" sz="800">
                <a:solidFill>
                  <a:schemeClr val="bg1">
                    <a:lumMod val="75000"/>
                  </a:schemeClr>
                </a:solidFill>
              </a:rPr>
              <a:t> Sa</a:t>
            </a:r>
          </a:p>
        </p:txBody>
      </p:sp>
    </p:spTree>
    <p:extLst>
      <p:ext uri="{BB962C8B-B14F-4D97-AF65-F5344CB8AC3E}">
        <p14:creationId xmlns:p14="http://schemas.microsoft.com/office/powerpoint/2010/main" val="2876849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1820" y="413909"/>
            <a:ext cx="6719801" cy="842791"/>
          </a:xfrm>
        </p:spPr>
        <p:txBody>
          <a:bodyPr>
            <a:normAutofit fontScale="90000"/>
          </a:bodyPr>
          <a:lstStyle/>
          <a:p>
            <a:r>
              <a:rPr lang="en-US"/>
              <a:t>Optimal Activity in Most Ag Systems Occurs When Conditions are ‘Just Right’</a:t>
            </a:r>
          </a:p>
        </p:txBody>
      </p:sp>
      <p:sp>
        <p:nvSpPr>
          <p:cNvPr id="12" name="TextBox 11"/>
          <p:cNvSpPr txBox="1"/>
          <p:nvPr/>
        </p:nvSpPr>
        <p:spPr>
          <a:xfrm>
            <a:off x="4966162" y="2335645"/>
            <a:ext cx="3843468" cy="2246769"/>
          </a:xfrm>
          <a:prstGeom prst="rect">
            <a:avLst/>
          </a:prstGeom>
          <a:solidFill>
            <a:schemeClr val="bg1">
              <a:lumMod val="95000"/>
            </a:schemeClr>
          </a:solidFill>
          <a:ln>
            <a:solidFill>
              <a:srgbClr val="005941"/>
            </a:solidFill>
          </a:ln>
        </p:spPr>
        <p:txBody>
          <a:bodyPr wrap="square" rtlCol="0">
            <a:spAutoFit/>
          </a:bodyPr>
          <a:lstStyle/>
          <a:p>
            <a:pPr algn="ctr"/>
            <a:r>
              <a:rPr lang="en-US" sz="2800">
                <a:solidFill>
                  <a:srgbClr val="00529C"/>
                </a:solidFill>
                <a:latin typeface="+mj-lt"/>
              </a:rPr>
              <a:t>Near neutral pH</a:t>
            </a:r>
          </a:p>
          <a:p>
            <a:pPr algn="ctr"/>
            <a:r>
              <a:rPr lang="en-US" sz="2800">
                <a:solidFill>
                  <a:srgbClr val="00529C"/>
                </a:solidFill>
                <a:latin typeface="+mj-lt"/>
              </a:rPr>
              <a:t>Moderate temps </a:t>
            </a:r>
          </a:p>
          <a:p>
            <a:pPr algn="ctr"/>
            <a:r>
              <a:rPr lang="en-US" sz="2800">
                <a:solidFill>
                  <a:srgbClr val="00529C"/>
                </a:solidFill>
                <a:latin typeface="+mj-lt"/>
              </a:rPr>
              <a:t>Moist conditions</a:t>
            </a:r>
          </a:p>
          <a:p>
            <a:pPr algn="ctr"/>
            <a:r>
              <a:rPr lang="en-US" sz="2800">
                <a:solidFill>
                  <a:srgbClr val="00529C"/>
                </a:solidFill>
                <a:latin typeface="+mj-lt"/>
              </a:rPr>
              <a:t>Aerated</a:t>
            </a:r>
          </a:p>
          <a:p>
            <a:pPr algn="ctr"/>
            <a:r>
              <a:rPr lang="en-US" sz="2800">
                <a:solidFill>
                  <a:srgbClr val="00529C"/>
                </a:solidFill>
                <a:latin typeface="+mj-lt"/>
              </a:rPr>
              <a:t>Abundant food (C)</a:t>
            </a:r>
          </a:p>
        </p:txBody>
      </p:sp>
      <p:pic>
        <p:nvPicPr>
          <p:cNvPr id="1026" name="Picture 2" descr="https://cdn-images-1.medium.com/max/1276/1*62sGHvOE0c2_fIKYTqX7LQ.jpeg">
            <a:extLst>
              <a:ext uri="{FF2B5EF4-FFF2-40B4-BE49-F238E27FC236}">
                <a16:creationId xmlns:a16="http://schemas.microsoft.com/office/drawing/2014/main" id="{E0E3EE71-52F0-4590-9F2F-56F0635310E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965124" y="4756834"/>
            <a:ext cx="3657600" cy="1327150"/>
          </a:xfrm>
          <a:prstGeom prst="rect">
            <a:avLst/>
          </a:prstGeom>
          <a:noFill/>
          <a:ln w="19050">
            <a:solidFill>
              <a:schemeClr val="tx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ECFC712-D25D-40E0-9BB5-461A8EB0505D}"/>
              </a:ext>
            </a:extLst>
          </p:cNvPr>
          <p:cNvSpPr/>
          <p:nvPr/>
        </p:nvSpPr>
        <p:spPr>
          <a:xfrm>
            <a:off x="424815" y="1724184"/>
            <a:ext cx="5228419" cy="523220"/>
          </a:xfrm>
          <a:prstGeom prst="rect">
            <a:avLst/>
          </a:prstGeom>
        </p:spPr>
        <p:txBody>
          <a:bodyPr wrap="none">
            <a:spAutoFit/>
          </a:bodyPr>
          <a:lstStyle/>
          <a:p>
            <a:r>
              <a:rPr lang="en-US" sz="2800"/>
              <a:t>&gt; 90% bacteria in soil are inactive! </a:t>
            </a:r>
          </a:p>
        </p:txBody>
      </p:sp>
      <p:pic>
        <p:nvPicPr>
          <p:cNvPr id="10" name="Picture 9">
            <a:extLst>
              <a:ext uri="{FF2B5EF4-FFF2-40B4-BE49-F238E27FC236}">
                <a16:creationId xmlns:a16="http://schemas.microsoft.com/office/drawing/2014/main" id="{6801409C-5B78-4FE7-98C6-A0F6A7AACBF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3550" y="2714888"/>
            <a:ext cx="4277428" cy="3467356"/>
          </a:xfrm>
          <a:prstGeom prst="rect">
            <a:avLst/>
          </a:prstGeom>
        </p:spPr>
      </p:pic>
      <p:sp>
        <p:nvSpPr>
          <p:cNvPr id="5" name="TextBox 4">
            <a:extLst>
              <a:ext uri="{FF2B5EF4-FFF2-40B4-BE49-F238E27FC236}">
                <a16:creationId xmlns:a16="http://schemas.microsoft.com/office/drawing/2014/main" id="{838F6187-391B-6B66-05A3-2B5FA8C484F2}"/>
              </a:ext>
            </a:extLst>
          </p:cNvPr>
          <p:cNvSpPr txBox="1"/>
          <p:nvPr/>
        </p:nvSpPr>
        <p:spPr>
          <a:xfrm>
            <a:off x="5217459" y="6182244"/>
            <a:ext cx="2380129" cy="646331"/>
          </a:xfrm>
          <a:prstGeom prst="rect">
            <a:avLst/>
          </a:prstGeom>
          <a:noFill/>
        </p:spPr>
        <p:txBody>
          <a:bodyPr wrap="square" rtlCol="0">
            <a:spAutoFit/>
          </a:bodyPr>
          <a:lstStyle/>
          <a:p>
            <a:r>
              <a:rPr lang="en-US"/>
              <a:t>Adapted from </a:t>
            </a:r>
            <a:r>
              <a:rPr lang="en-US" err="1"/>
              <a:t>Turbe</a:t>
            </a:r>
            <a:r>
              <a:rPr lang="en-US"/>
              <a:t> et al. 2010</a:t>
            </a:r>
          </a:p>
        </p:txBody>
      </p:sp>
    </p:spTree>
    <p:extLst>
      <p:ext uri="{BB962C8B-B14F-4D97-AF65-F5344CB8AC3E}">
        <p14:creationId xmlns:p14="http://schemas.microsoft.com/office/powerpoint/2010/main" val="324530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 presetClass="entr" presetSubtype="0" fill="hold" grpId="0" nodeType="afterEffect">
                                  <p:stCondLst>
                                    <p:cond delay="50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out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4819" name="Rectangle 2"/>
          <p:cNvSpPr>
            <a:spLocks noGrp="1" noChangeArrowheads="1"/>
          </p:cNvSpPr>
          <p:nvPr>
            <p:ph type="title"/>
          </p:nvPr>
        </p:nvSpPr>
        <p:spPr>
          <a:xfrm>
            <a:off x="1470945" y="184999"/>
            <a:ext cx="6719801" cy="842791"/>
          </a:xfrm>
        </p:spPr>
        <p:txBody>
          <a:bodyPr/>
          <a:lstStyle/>
          <a:p>
            <a:r>
              <a:rPr lang="en-US" altLang="en-US"/>
              <a:t>Seasonal Microbial Activity</a:t>
            </a:r>
          </a:p>
        </p:txBody>
      </p:sp>
      <p:sp>
        <p:nvSpPr>
          <p:cNvPr id="34820" name="Rectangle 3"/>
          <p:cNvSpPr>
            <a:spLocks noGrp="1" noChangeArrowheads="1"/>
          </p:cNvSpPr>
          <p:nvPr>
            <p:ph idx="1"/>
          </p:nvPr>
        </p:nvSpPr>
        <p:spPr>
          <a:xfrm>
            <a:off x="1250978" y="1047816"/>
            <a:ext cx="6939768" cy="660542"/>
          </a:xfrm>
        </p:spPr>
        <p:txBody>
          <a:bodyPr/>
          <a:lstStyle/>
          <a:p>
            <a:pPr marL="0" indent="0">
              <a:buNone/>
            </a:pPr>
            <a:r>
              <a:rPr lang="en-US" altLang="en-US"/>
              <a:t>Microbes are impacted by temp and moisture</a:t>
            </a:r>
          </a:p>
        </p:txBody>
      </p:sp>
      <p:pic>
        <p:nvPicPr>
          <p:cNvPr id="34821" name="Picture 4" descr="A-7"/>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1119254" y="1870082"/>
            <a:ext cx="7242048" cy="4511040"/>
          </a:xfrm>
          <a:prstGeom prst="rect">
            <a:avLst/>
          </a:prstGeom>
          <a:noFill/>
          <a:ln w="19050">
            <a:solidFill>
              <a:srgbClr val="000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B24F1C2-D032-6D04-FFE8-2F37DB452080}"/>
              </a:ext>
            </a:extLst>
          </p:cNvPr>
          <p:cNvSpPr txBox="1"/>
          <p:nvPr/>
        </p:nvSpPr>
        <p:spPr>
          <a:xfrm>
            <a:off x="5701553" y="6279776"/>
            <a:ext cx="1653988" cy="646331"/>
          </a:xfrm>
          <a:prstGeom prst="rect">
            <a:avLst/>
          </a:prstGeom>
          <a:noFill/>
        </p:spPr>
        <p:txBody>
          <a:bodyPr wrap="square" rtlCol="0">
            <a:spAutoFit/>
          </a:bodyPr>
          <a:lstStyle/>
          <a:p>
            <a:r>
              <a:rPr lang="en-US"/>
              <a:t>Ingham et al. 2000</a:t>
            </a:r>
          </a:p>
        </p:txBody>
      </p:sp>
    </p:spTree>
    <p:extLst>
      <p:ext uri="{BB962C8B-B14F-4D97-AF65-F5344CB8AC3E}">
        <p14:creationId xmlns:p14="http://schemas.microsoft.com/office/powerpoint/2010/main" val="3304838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AC0FE-EA91-4482-9BE0-3B9A7FD84842}"/>
              </a:ext>
            </a:extLst>
          </p:cNvPr>
          <p:cNvSpPr>
            <a:spLocks noGrp="1"/>
          </p:cNvSpPr>
          <p:nvPr>
            <p:ph type="title"/>
          </p:nvPr>
        </p:nvSpPr>
        <p:spPr>
          <a:xfrm>
            <a:off x="1447659" y="139187"/>
            <a:ext cx="7586804" cy="842791"/>
          </a:xfrm>
        </p:spPr>
        <p:txBody>
          <a:bodyPr/>
          <a:lstStyle/>
          <a:p>
            <a:r>
              <a:rPr lang="en-US"/>
              <a:t>Soil Fauna Breakdown Biomass</a:t>
            </a:r>
          </a:p>
        </p:txBody>
      </p:sp>
      <p:pic>
        <p:nvPicPr>
          <p:cNvPr id="8" name="bioturbation video">
            <a:hlinkClick r:id="" action="ppaction://media"/>
            <a:extLst>
              <a:ext uri="{FF2B5EF4-FFF2-40B4-BE49-F238E27FC236}">
                <a16:creationId xmlns:a16="http://schemas.microsoft.com/office/drawing/2014/main" id="{4CD4B88C-ED02-4C2C-B955-0CB053153ACB}"/>
              </a:ext>
            </a:extLst>
          </p:cNvPr>
          <p:cNvPicPr>
            <a:picLocks noGrp="1" noChangeAspect="1"/>
          </p:cNvPicPr>
          <p:nvPr>
            <p:ph idx="4294967295"/>
            <a:videoFile r:link="rId1"/>
            <p:extLst>
              <p:ext uri="{DAA4B4D4-6D71-4841-9C94-3DE7FCFB9230}">
                <p14:media xmlns:p14="http://schemas.microsoft.com/office/powerpoint/2010/main" r:embed="rId2">
                  <p14:trim end="89421.9501"/>
                </p14:media>
              </p:ext>
            </p:extLst>
          </p:nvPr>
        </p:nvPicPr>
        <p:blipFill>
          <a:blip r:embed="rId5"/>
          <a:stretch>
            <a:fillRect/>
          </a:stretch>
        </p:blipFill>
        <p:spPr>
          <a:xfrm>
            <a:off x="109537" y="1277293"/>
            <a:ext cx="9034463" cy="5040313"/>
          </a:xfrm>
        </p:spPr>
      </p:pic>
      <p:grpSp>
        <p:nvGrpSpPr>
          <p:cNvPr id="9" name="Group 8">
            <a:extLst>
              <a:ext uri="{FF2B5EF4-FFF2-40B4-BE49-F238E27FC236}">
                <a16:creationId xmlns:a16="http://schemas.microsoft.com/office/drawing/2014/main" id="{40FA5744-2607-4FBB-9C98-82A698EA1568}"/>
              </a:ext>
            </a:extLst>
          </p:cNvPr>
          <p:cNvGrpSpPr/>
          <p:nvPr/>
        </p:nvGrpSpPr>
        <p:grpSpPr>
          <a:xfrm>
            <a:off x="842687" y="4609595"/>
            <a:ext cx="7260618" cy="830997"/>
            <a:chOff x="842687" y="4609595"/>
            <a:chExt cx="7260618" cy="830997"/>
          </a:xfrm>
        </p:grpSpPr>
        <p:sp>
          <p:nvSpPr>
            <p:cNvPr id="4" name="TextBox 3">
              <a:extLst>
                <a:ext uri="{FF2B5EF4-FFF2-40B4-BE49-F238E27FC236}">
                  <a16:creationId xmlns:a16="http://schemas.microsoft.com/office/drawing/2014/main" id="{96521BE2-EA54-430F-8CFD-0682F315C480}"/>
                </a:ext>
              </a:extLst>
            </p:cNvPr>
            <p:cNvSpPr txBox="1"/>
            <p:nvPr/>
          </p:nvSpPr>
          <p:spPr>
            <a:xfrm>
              <a:off x="5768763" y="4609595"/>
              <a:ext cx="2334542" cy="830997"/>
            </a:xfrm>
            <a:prstGeom prst="rect">
              <a:avLst/>
            </a:prstGeom>
            <a:solidFill>
              <a:srgbClr val="52381F"/>
            </a:solidFill>
          </p:spPr>
          <p:txBody>
            <a:bodyPr wrap="square" rtlCol="0">
              <a:spAutoFit/>
            </a:bodyPr>
            <a:lstStyle/>
            <a:p>
              <a:pPr algn="ctr"/>
              <a:r>
                <a:rPr lang="en-US" sz="2400">
                  <a:solidFill>
                    <a:schemeClr val="bg1"/>
                  </a:solidFill>
                  <a:latin typeface="+mj-lt"/>
                </a:rPr>
                <a:t>With soil fauna        and microbes</a:t>
              </a:r>
            </a:p>
          </p:txBody>
        </p:sp>
        <p:sp>
          <p:nvSpPr>
            <p:cNvPr id="6" name="TextBox 5">
              <a:extLst>
                <a:ext uri="{FF2B5EF4-FFF2-40B4-BE49-F238E27FC236}">
                  <a16:creationId xmlns:a16="http://schemas.microsoft.com/office/drawing/2014/main" id="{88DB7A29-89AA-4228-BDEC-7AB02E2A8E3F}"/>
                </a:ext>
              </a:extLst>
            </p:cNvPr>
            <p:cNvSpPr txBox="1"/>
            <p:nvPr/>
          </p:nvSpPr>
          <p:spPr>
            <a:xfrm>
              <a:off x="842687" y="4609595"/>
              <a:ext cx="3021704" cy="830997"/>
            </a:xfrm>
            <a:prstGeom prst="rect">
              <a:avLst/>
            </a:prstGeom>
            <a:solidFill>
              <a:srgbClr val="52381F"/>
            </a:solidFill>
          </p:spPr>
          <p:txBody>
            <a:bodyPr wrap="square" rtlCol="0">
              <a:spAutoFit/>
            </a:bodyPr>
            <a:lstStyle/>
            <a:p>
              <a:pPr algn="ctr"/>
              <a:r>
                <a:rPr lang="en-US" sz="2400">
                  <a:solidFill>
                    <a:schemeClr val="bg1"/>
                  </a:solidFill>
                  <a:latin typeface="+mj-lt"/>
                </a:rPr>
                <a:t>Without soil fauna              (only microbes)</a:t>
              </a:r>
            </a:p>
          </p:txBody>
        </p:sp>
      </p:grpSp>
      <p:sp>
        <p:nvSpPr>
          <p:cNvPr id="7" name="Rectangle 6">
            <a:extLst>
              <a:ext uri="{FF2B5EF4-FFF2-40B4-BE49-F238E27FC236}">
                <a16:creationId xmlns:a16="http://schemas.microsoft.com/office/drawing/2014/main" id="{B428680E-4747-41DE-9A55-4A010195FA3B}"/>
              </a:ext>
            </a:extLst>
          </p:cNvPr>
          <p:cNvSpPr/>
          <p:nvPr/>
        </p:nvSpPr>
        <p:spPr>
          <a:xfrm>
            <a:off x="3924247" y="6428255"/>
            <a:ext cx="1945611" cy="400110"/>
          </a:xfrm>
          <a:prstGeom prst="rect">
            <a:avLst/>
          </a:prstGeom>
        </p:spPr>
        <p:txBody>
          <a:bodyPr wrap="square">
            <a:spAutoFit/>
          </a:bodyPr>
          <a:lstStyle/>
          <a:p>
            <a:r>
              <a:rPr lang="en-US" sz="1000">
                <a:latin typeface="+mj-lt"/>
              </a:rPr>
              <a:t>Made by: Wim van </a:t>
            </a:r>
            <a:r>
              <a:rPr lang="en-US" sz="1000" err="1">
                <a:latin typeface="+mj-lt"/>
              </a:rPr>
              <a:t>Egmond</a:t>
            </a:r>
            <a:r>
              <a:rPr lang="en-US" sz="1000">
                <a:latin typeface="+mj-lt"/>
              </a:rPr>
              <a:t>  </a:t>
            </a:r>
          </a:p>
          <a:p>
            <a:r>
              <a:rPr lang="en-US" sz="1000">
                <a:latin typeface="+mj-lt"/>
              </a:rPr>
              <a:t>https://vimeo.com/222168889</a:t>
            </a:r>
          </a:p>
        </p:txBody>
      </p:sp>
      <p:sp>
        <p:nvSpPr>
          <p:cNvPr id="3" name="TextBox 2">
            <a:extLst>
              <a:ext uri="{FF2B5EF4-FFF2-40B4-BE49-F238E27FC236}">
                <a16:creationId xmlns:a16="http://schemas.microsoft.com/office/drawing/2014/main" id="{FCE7E7F9-58F2-41DE-9A76-12B4B89C04F4}"/>
              </a:ext>
            </a:extLst>
          </p:cNvPr>
          <p:cNvSpPr txBox="1"/>
          <p:nvPr/>
        </p:nvSpPr>
        <p:spPr>
          <a:xfrm>
            <a:off x="3694630" y="797312"/>
            <a:ext cx="2041936" cy="369332"/>
          </a:xfrm>
          <a:prstGeom prst="rect">
            <a:avLst/>
          </a:prstGeom>
          <a:noFill/>
        </p:spPr>
        <p:txBody>
          <a:bodyPr wrap="square" rtlCol="0">
            <a:spAutoFit/>
          </a:bodyPr>
          <a:lstStyle/>
          <a:p>
            <a:r>
              <a:rPr lang="en-US">
                <a:solidFill>
                  <a:srgbClr val="00529C"/>
                </a:solidFill>
                <a:latin typeface="+mj-lt"/>
              </a:rPr>
              <a:t>15 week time lapse</a:t>
            </a:r>
          </a:p>
        </p:txBody>
      </p:sp>
    </p:spTree>
    <p:extLst>
      <p:ext uri="{BB962C8B-B14F-4D97-AF65-F5344CB8AC3E}">
        <p14:creationId xmlns:p14="http://schemas.microsoft.com/office/powerpoint/2010/main" val="192581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000" fill="hold"/>
                                        <p:tgtEl>
                                          <p:spTgt spid="8"/>
                                        </p:tgtEl>
                                      </p:cBhvr>
                                    </p:cmd>
                                  </p:childTnLst>
                                </p:cTn>
                              </p:par>
                              <p:par>
                                <p:cTn id="7" presetID="1" presetClass="exit" presetSubtype="0" fill="hold" nodeType="withEffect">
                                  <p:stCondLst>
                                    <p:cond delay="12000"/>
                                  </p:stCondLst>
                                  <p:childTnLst>
                                    <p:set>
                                      <p:cBhvr>
                                        <p:cTn id="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endCondLst>
                    <p:cond evt="onNext" delay="0">
                      <p:tgtEl>
                        <p:sldTgt/>
                      </p:tgtEl>
                    </p:cond>
                  </p:endCondLst>
                </p:cTn>
                <p:tgtEl>
                  <p:spTgt spid="8"/>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64257" y="5716394"/>
            <a:ext cx="25527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177405" y="249524"/>
            <a:ext cx="8815179" cy="1325563"/>
          </a:xfrm>
        </p:spPr>
        <p:txBody>
          <a:bodyPr/>
          <a:lstStyle/>
          <a:p>
            <a:r>
              <a:rPr lang="en-US"/>
              <a:t>Continuous Flow of C Drives System</a:t>
            </a:r>
          </a:p>
        </p:txBody>
      </p:sp>
      <p:sp>
        <p:nvSpPr>
          <p:cNvPr id="5" name="Right Arrow 4"/>
          <p:cNvSpPr/>
          <p:nvPr/>
        </p:nvSpPr>
        <p:spPr>
          <a:xfrm rot="5400000">
            <a:off x="3277689" y="3436080"/>
            <a:ext cx="625475" cy="2778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97608" y="3308287"/>
            <a:ext cx="2239962"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n 6"/>
          <p:cNvSpPr/>
          <p:nvPr/>
        </p:nvSpPr>
        <p:spPr>
          <a:xfrm>
            <a:off x="4584995" y="4303649"/>
            <a:ext cx="873125" cy="147796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8" name="Oval 7"/>
          <p:cNvSpPr/>
          <p:nvPr/>
        </p:nvSpPr>
        <p:spPr>
          <a:xfrm>
            <a:off x="4124620" y="2266887"/>
            <a:ext cx="1809750" cy="4651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cxnSp>
        <p:nvCxnSpPr>
          <p:cNvPr id="9" name="Straight Connector 8"/>
          <p:cNvCxnSpPr/>
          <p:nvPr/>
        </p:nvCxnSpPr>
        <p:spPr>
          <a:xfrm>
            <a:off x="4123033" y="2522474"/>
            <a:ext cx="498475" cy="938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5362870" y="2498662"/>
            <a:ext cx="582613" cy="104140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40183" y="1872248"/>
            <a:ext cx="1500188"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613934" y="1408014"/>
            <a:ext cx="4127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2733970" y="1448881"/>
            <a:ext cx="2306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latin typeface="Times New Roman" panose="02020603050405020304" pitchFamily="18" charset="0"/>
                <a:cs typeface="Times New Roman" panose="02020603050405020304" pitchFamily="18" charset="0"/>
              </a:rPr>
              <a:t>Atmospheric  CO</a:t>
            </a:r>
            <a:r>
              <a:rPr lang="en-US" altLang="en-US" sz="1800" baseline="-25000">
                <a:latin typeface="Times New Roman" panose="02020603050405020304" pitchFamily="18" charset="0"/>
                <a:cs typeface="Times New Roman" panose="02020603050405020304" pitchFamily="18" charset="0"/>
              </a:rPr>
              <a:t>2</a:t>
            </a:r>
          </a:p>
        </p:txBody>
      </p:sp>
      <p:cxnSp>
        <p:nvCxnSpPr>
          <p:cNvPr id="14" name="Straight Arrow Connector 13"/>
          <p:cNvCxnSpPr/>
          <p:nvPr/>
        </p:nvCxnSpPr>
        <p:spPr>
          <a:xfrm flipH="1">
            <a:off x="2624432" y="1890649"/>
            <a:ext cx="704850" cy="46672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00908" y="5272024"/>
            <a:ext cx="2095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ight Arrow 15"/>
          <p:cNvSpPr/>
          <p:nvPr/>
        </p:nvSpPr>
        <p:spPr>
          <a:xfrm>
            <a:off x="3118145" y="2422462"/>
            <a:ext cx="700088" cy="2778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pic>
        <p:nvPicPr>
          <p:cNvPr id="17" name="Picture 1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680245" y="5405374"/>
            <a:ext cx="18415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107283" y="5168837"/>
            <a:ext cx="228600"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170783" y="5456174"/>
            <a:ext cx="179387"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767558" y="5149787"/>
            <a:ext cx="195262"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496095" y="2757424"/>
            <a:ext cx="3429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5205708" y="2757424"/>
            <a:ext cx="34607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5137445" y="3041587"/>
            <a:ext cx="314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964408" y="3233674"/>
            <a:ext cx="246062"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643733" y="3084449"/>
            <a:ext cx="24447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p:cNvSpPr txBox="1">
            <a:spLocks noChangeArrowheads="1"/>
          </p:cNvSpPr>
          <p:nvPr/>
        </p:nvSpPr>
        <p:spPr bwMode="auto">
          <a:xfrm>
            <a:off x="2246607" y="2533106"/>
            <a:ext cx="871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latin typeface="Times New Roman" panose="02020603050405020304" pitchFamily="18" charset="0"/>
                <a:cs typeface="Times New Roman" panose="02020603050405020304" pitchFamily="18" charset="0"/>
              </a:rPr>
              <a:t>Plant C</a:t>
            </a:r>
          </a:p>
        </p:txBody>
      </p:sp>
      <p:sp>
        <p:nvSpPr>
          <p:cNvPr id="28" name="TextBox 27"/>
          <p:cNvSpPr txBox="1">
            <a:spLocks noChangeArrowheads="1"/>
          </p:cNvSpPr>
          <p:nvPr/>
        </p:nvSpPr>
        <p:spPr bwMode="auto">
          <a:xfrm>
            <a:off x="4454820" y="4565587"/>
            <a:ext cx="1149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latin typeface="Times New Roman" panose="02020603050405020304" pitchFamily="18" charset="0"/>
                <a:cs typeface="Times New Roman" panose="02020603050405020304" pitchFamily="18" charset="0"/>
              </a:rPr>
              <a:t>Dead microbes</a:t>
            </a:r>
          </a:p>
        </p:txBody>
      </p:sp>
      <p:sp>
        <p:nvSpPr>
          <p:cNvPr id="29" name="TextBox 28"/>
          <p:cNvSpPr txBox="1">
            <a:spLocks noChangeArrowheads="1"/>
          </p:cNvSpPr>
          <p:nvPr/>
        </p:nvSpPr>
        <p:spPr bwMode="auto">
          <a:xfrm>
            <a:off x="1627575" y="5736128"/>
            <a:ext cx="272285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zh-CN" sz="1800">
                <a:latin typeface="Times New Roman" panose="02020603050405020304" pitchFamily="18" charset="0"/>
                <a:cs typeface="Times New Roman" panose="02020603050405020304" pitchFamily="18" charset="0"/>
              </a:rPr>
              <a:t>Mineral Associated Organic Matter</a:t>
            </a:r>
          </a:p>
        </p:txBody>
      </p:sp>
      <p:pic>
        <p:nvPicPr>
          <p:cNvPr id="30" name="Picture 8"/>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4635795" y="2551049"/>
            <a:ext cx="8096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ight Arrow 30"/>
          <p:cNvSpPr/>
          <p:nvPr/>
        </p:nvSpPr>
        <p:spPr>
          <a:xfrm rot="5400000">
            <a:off x="3006226" y="5079144"/>
            <a:ext cx="923925" cy="2778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33" name="TextBox 32"/>
          <p:cNvSpPr txBox="1">
            <a:spLocks noChangeArrowheads="1"/>
          </p:cNvSpPr>
          <p:nvPr/>
        </p:nvSpPr>
        <p:spPr bwMode="auto">
          <a:xfrm>
            <a:off x="2589096" y="4146432"/>
            <a:ext cx="14892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latin typeface="Times New Roman" panose="02020603050405020304" pitchFamily="18" charset="0"/>
                <a:cs typeface="Times New Roman" panose="02020603050405020304" pitchFamily="18" charset="0"/>
              </a:rPr>
              <a:t>SOM–C </a:t>
            </a:r>
          </a:p>
        </p:txBody>
      </p:sp>
      <p:sp>
        <p:nvSpPr>
          <p:cNvPr id="34" name="Rectangle 33"/>
          <p:cNvSpPr>
            <a:spLocks noChangeArrowheads="1"/>
          </p:cNvSpPr>
          <p:nvPr/>
        </p:nvSpPr>
        <p:spPr bwMode="auto">
          <a:xfrm>
            <a:off x="5826420" y="1392174"/>
            <a:ext cx="1762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latin typeface="Times New Roman" panose="02020603050405020304" pitchFamily="18" charset="0"/>
                <a:cs typeface="Times New Roman" panose="02020603050405020304" pitchFamily="18" charset="0"/>
              </a:rPr>
              <a:t>Respiration CO</a:t>
            </a:r>
            <a:r>
              <a:rPr lang="en-US" altLang="en-US" sz="1800" baseline="-25000">
                <a:latin typeface="Times New Roman" panose="02020603050405020304" pitchFamily="18" charset="0"/>
                <a:cs typeface="Times New Roman" panose="02020603050405020304" pitchFamily="18" charset="0"/>
              </a:rPr>
              <a:t>2</a:t>
            </a:r>
            <a:r>
              <a:rPr lang="en-US" altLang="en-US" sz="1800">
                <a:latin typeface="Times New Roman" panose="02020603050405020304" pitchFamily="18" charset="0"/>
                <a:cs typeface="Times New Roman" panose="02020603050405020304" pitchFamily="18" charset="0"/>
              </a:rPr>
              <a:t> </a:t>
            </a:r>
          </a:p>
        </p:txBody>
      </p:sp>
      <p:sp>
        <p:nvSpPr>
          <p:cNvPr id="35" name="Rectangle 34"/>
          <p:cNvSpPr>
            <a:spLocks noChangeArrowheads="1"/>
          </p:cNvSpPr>
          <p:nvPr/>
        </p:nvSpPr>
        <p:spPr bwMode="auto">
          <a:xfrm>
            <a:off x="3799183" y="1987487"/>
            <a:ext cx="2963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zh-CN" sz="1800">
                <a:latin typeface="Times New Roman" panose="02020603050405020304" pitchFamily="18" charset="0"/>
                <a:cs typeface="Times New Roman" panose="02020603050405020304" pitchFamily="18" charset="0"/>
              </a:rPr>
              <a:t>“Active” organic matter C</a:t>
            </a:r>
            <a:endParaRPr lang="en-US" altLang="en-US" sz="1800">
              <a:latin typeface="Arial" panose="020B0604020202020204" pitchFamily="34" charset="0"/>
              <a:ea typeface="宋体" panose="02010600030101010101" pitchFamily="2" charset="-122"/>
              <a:cs typeface="Times New Roman" panose="02020603050405020304" pitchFamily="18" charset="0"/>
            </a:endParaRPr>
          </a:p>
        </p:txBody>
      </p:sp>
      <p:pic>
        <p:nvPicPr>
          <p:cNvPr id="36" name="Picture 35"/>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724695" y="4313174"/>
            <a:ext cx="228600"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5010445" y="4300474"/>
            <a:ext cx="1809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5162845" y="4406837"/>
            <a:ext cx="1809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Bent-Up Arrow 38"/>
          <p:cNvSpPr/>
          <p:nvPr/>
        </p:nvSpPr>
        <p:spPr>
          <a:xfrm>
            <a:off x="6250283" y="1731899"/>
            <a:ext cx="422275" cy="237172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2" name="TextBox 1"/>
          <p:cNvSpPr txBox="1"/>
          <p:nvPr/>
        </p:nvSpPr>
        <p:spPr>
          <a:xfrm>
            <a:off x="3286680" y="6575299"/>
            <a:ext cx="3203056" cy="369332"/>
          </a:xfrm>
          <a:prstGeom prst="rect">
            <a:avLst/>
          </a:prstGeom>
          <a:noFill/>
        </p:spPr>
        <p:txBody>
          <a:bodyPr wrap="none" rtlCol="0">
            <a:spAutoFit/>
          </a:bodyPr>
          <a:lstStyle/>
          <a:p>
            <a:r>
              <a:rPr lang="en-US"/>
              <a:t>Image courtesy of Dr. </a:t>
            </a:r>
            <a:r>
              <a:rPr lang="en-US" err="1"/>
              <a:t>Chenhui</a:t>
            </a:r>
            <a:r>
              <a:rPr lang="en-US"/>
              <a:t> Li</a:t>
            </a:r>
          </a:p>
        </p:txBody>
      </p:sp>
    </p:spTree>
    <p:extLst>
      <p:ext uri="{BB962C8B-B14F-4D97-AF65-F5344CB8AC3E}">
        <p14:creationId xmlns:p14="http://schemas.microsoft.com/office/powerpoint/2010/main" val="63103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22" presetClass="entr" presetSubtype="8"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par>
                                <p:cTn id="26" presetID="22" presetClass="entr" presetSubtype="1"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up)">
                                      <p:cBhvr>
                                        <p:cTn id="28" dur="500"/>
                                        <p:tgtEl>
                                          <p:spTgt spid="21"/>
                                        </p:tgtEl>
                                      </p:cBhvr>
                                    </p:animEffect>
                                  </p:childTnLst>
                                </p:cTn>
                              </p:par>
                              <p:par>
                                <p:cTn id="29" presetID="22" presetClass="entr" presetSubtype="1"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up)">
                                      <p:cBhvr>
                                        <p:cTn id="31" dur="500"/>
                                        <p:tgtEl>
                                          <p:spTgt spid="30"/>
                                        </p:tgtEl>
                                      </p:cBhvr>
                                    </p:animEffect>
                                  </p:childTnLst>
                                </p:cTn>
                              </p:par>
                            </p:childTnLst>
                          </p:cTn>
                        </p:par>
                        <p:par>
                          <p:cTn id="32" fill="hold">
                            <p:stCondLst>
                              <p:cond delay="500"/>
                            </p:stCondLst>
                            <p:childTnLst>
                              <p:par>
                                <p:cTn id="33" presetID="22" presetClass="entr" presetSubtype="1"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up)">
                                      <p:cBhvr>
                                        <p:cTn id="35" dur="250"/>
                                        <p:tgtEl>
                                          <p:spTgt spid="22"/>
                                        </p:tgtEl>
                                      </p:cBhvr>
                                    </p:animEffect>
                                  </p:childTnLst>
                                </p:cTn>
                              </p:par>
                            </p:childTnLst>
                          </p:cTn>
                        </p:par>
                        <p:par>
                          <p:cTn id="36" fill="hold">
                            <p:stCondLst>
                              <p:cond delay="750"/>
                            </p:stCondLst>
                            <p:childTnLst>
                              <p:par>
                                <p:cTn id="37" presetID="22" presetClass="entr" presetSubtype="1"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up)">
                                      <p:cBhvr>
                                        <p:cTn id="39" dur="250"/>
                                        <p:tgtEl>
                                          <p:spTgt spid="23"/>
                                        </p:tgtEl>
                                      </p:cBhvr>
                                    </p:animEffect>
                                  </p:childTnLst>
                                </p:cTn>
                              </p:par>
                            </p:childTnLst>
                          </p:cTn>
                        </p:par>
                        <p:par>
                          <p:cTn id="40" fill="hold">
                            <p:stCondLst>
                              <p:cond delay="1000"/>
                            </p:stCondLst>
                            <p:childTnLst>
                              <p:par>
                                <p:cTn id="41" presetID="22" presetClass="entr" presetSubtype="1"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250"/>
                                        <p:tgtEl>
                                          <p:spTgt spid="24"/>
                                        </p:tgtEl>
                                      </p:cBhvr>
                                    </p:animEffect>
                                  </p:childTnLst>
                                </p:cTn>
                              </p:par>
                            </p:childTnLst>
                          </p:cTn>
                        </p:par>
                        <p:par>
                          <p:cTn id="44" fill="hold">
                            <p:stCondLst>
                              <p:cond delay="1250"/>
                            </p:stCondLst>
                            <p:childTnLst>
                              <p:par>
                                <p:cTn id="45" presetID="22" presetClass="entr" presetSubtype="1"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up)">
                                      <p:cBhvr>
                                        <p:cTn id="47" dur="25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up)">
                                      <p:cBhvr>
                                        <p:cTn id="52" dur="500"/>
                                        <p:tgtEl>
                                          <p:spTgt spid="6"/>
                                        </p:tgtEl>
                                      </p:cBhvr>
                                    </p:animEffect>
                                  </p:childTnLst>
                                </p:cTn>
                              </p:par>
                              <p:par>
                                <p:cTn id="53" presetID="1" presetClass="entr" presetSubtype="0" fill="hold" grpId="0" nodeType="withEffect">
                                  <p:stCondLst>
                                    <p:cond delay="0"/>
                                  </p:stCondLst>
                                  <p:childTnLst>
                                    <p:set>
                                      <p:cBhvr>
                                        <p:cTn id="54" dur="1" fill="hold">
                                          <p:stCondLst>
                                            <p:cond delay="0"/>
                                          </p:stCondLst>
                                        </p:cTn>
                                        <p:tgtEl>
                                          <p:spTgt spid="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down)">
                                      <p:cBhvr>
                                        <p:cTn id="60" dur="500"/>
                                        <p:tgtEl>
                                          <p:spTgt spid="39"/>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childTnLst>
                                </p:cTn>
                              </p:par>
                            </p:childTnLst>
                          </p:cTn>
                        </p:par>
                        <p:par>
                          <p:cTn id="67" fill="hold">
                            <p:stCondLst>
                              <p:cond delay="0"/>
                            </p:stCondLst>
                            <p:childTnLst>
                              <p:par>
                                <p:cTn id="68" presetID="1" presetClass="entr" presetSubtype="0" fill="hold" grpId="0" nodeType="afterEffect">
                                  <p:stCondLst>
                                    <p:cond delay="0"/>
                                  </p:stCondLst>
                                  <p:childTnLst>
                                    <p:set>
                                      <p:cBhvr>
                                        <p:cTn id="69" dur="1" fill="hold">
                                          <p:stCondLst>
                                            <p:cond delay="0"/>
                                          </p:stCondLst>
                                        </p:cTn>
                                        <p:tgtEl>
                                          <p:spTgt spid="28"/>
                                        </p:tgtEl>
                                        <p:attrNameLst>
                                          <p:attrName>style.visibility</p:attrName>
                                        </p:attrNameLst>
                                      </p:cBhvr>
                                      <p:to>
                                        <p:strVal val="visible"/>
                                      </p:to>
                                    </p:set>
                                  </p:childTnLst>
                                </p:cTn>
                              </p:par>
                            </p:childTnLst>
                          </p:cTn>
                        </p:par>
                        <p:par>
                          <p:cTn id="70" fill="hold">
                            <p:stCondLst>
                              <p:cond delay="0"/>
                            </p:stCondLst>
                            <p:childTnLst>
                              <p:par>
                                <p:cTn id="71" presetID="47" presetClass="entr" presetSubtype="0" fill="hold" nodeType="after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250"/>
                                        <p:tgtEl>
                                          <p:spTgt spid="18"/>
                                        </p:tgtEl>
                                      </p:cBhvr>
                                    </p:animEffect>
                                    <p:anim calcmode="lin" valueType="num">
                                      <p:cBhvr>
                                        <p:cTn id="74" dur="250" fill="hold"/>
                                        <p:tgtEl>
                                          <p:spTgt spid="18"/>
                                        </p:tgtEl>
                                        <p:attrNameLst>
                                          <p:attrName>ppt_x</p:attrName>
                                        </p:attrNameLst>
                                      </p:cBhvr>
                                      <p:tavLst>
                                        <p:tav tm="0">
                                          <p:val>
                                            <p:strVal val="#ppt_x"/>
                                          </p:val>
                                        </p:tav>
                                        <p:tav tm="100000">
                                          <p:val>
                                            <p:strVal val="#ppt_x"/>
                                          </p:val>
                                        </p:tav>
                                      </p:tavLst>
                                    </p:anim>
                                    <p:anim calcmode="lin" valueType="num">
                                      <p:cBhvr>
                                        <p:cTn id="75" dur="250" fill="hold"/>
                                        <p:tgtEl>
                                          <p:spTgt spid="18"/>
                                        </p:tgtEl>
                                        <p:attrNameLst>
                                          <p:attrName>ppt_y</p:attrName>
                                        </p:attrNameLst>
                                      </p:cBhvr>
                                      <p:tavLst>
                                        <p:tav tm="0">
                                          <p:val>
                                            <p:strVal val="#ppt_y-.1"/>
                                          </p:val>
                                        </p:tav>
                                        <p:tav tm="100000">
                                          <p:val>
                                            <p:strVal val="#ppt_y"/>
                                          </p:val>
                                        </p:tav>
                                      </p:tavLst>
                                    </p:anim>
                                  </p:childTnLst>
                                </p:cTn>
                              </p:par>
                            </p:childTnLst>
                          </p:cTn>
                        </p:par>
                        <p:par>
                          <p:cTn id="76" fill="hold">
                            <p:stCondLst>
                              <p:cond delay="250"/>
                            </p:stCondLst>
                            <p:childTnLst>
                              <p:par>
                                <p:cTn id="77" presetID="47" presetClass="entr" presetSubtype="0" fill="hold" nodeType="after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250"/>
                                        <p:tgtEl>
                                          <p:spTgt spid="38"/>
                                        </p:tgtEl>
                                      </p:cBhvr>
                                    </p:animEffect>
                                    <p:anim calcmode="lin" valueType="num">
                                      <p:cBhvr>
                                        <p:cTn id="80" dur="250" fill="hold"/>
                                        <p:tgtEl>
                                          <p:spTgt spid="38"/>
                                        </p:tgtEl>
                                        <p:attrNameLst>
                                          <p:attrName>ppt_x</p:attrName>
                                        </p:attrNameLst>
                                      </p:cBhvr>
                                      <p:tavLst>
                                        <p:tav tm="0">
                                          <p:val>
                                            <p:strVal val="#ppt_x"/>
                                          </p:val>
                                        </p:tav>
                                        <p:tav tm="100000">
                                          <p:val>
                                            <p:strVal val="#ppt_x"/>
                                          </p:val>
                                        </p:tav>
                                      </p:tavLst>
                                    </p:anim>
                                    <p:anim calcmode="lin" valueType="num">
                                      <p:cBhvr>
                                        <p:cTn id="81" dur="250" fill="hold"/>
                                        <p:tgtEl>
                                          <p:spTgt spid="38"/>
                                        </p:tgtEl>
                                        <p:attrNameLst>
                                          <p:attrName>ppt_y</p:attrName>
                                        </p:attrNameLst>
                                      </p:cBhvr>
                                      <p:tavLst>
                                        <p:tav tm="0">
                                          <p:val>
                                            <p:strVal val="#ppt_y-.1"/>
                                          </p:val>
                                        </p:tav>
                                        <p:tav tm="100000">
                                          <p:val>
                                            <p:strVal val="#ppt_y"/>
                                          </p:val>
                                        </p:tav>
                                      </p:tavLst>
                                    </p:anim>
                                  </p:childTnLst>
                                </p:cTn>
                              </p:par>
                            </p:childTnLst>
                          </p:cTn>
                        </p:par>
                        <p:par>
                          <p:cTn id="82" fill="hold">
                            <p:stCondLst>
                              <p:cond delay="500"/>
                            </p:stCondLst>
                            <p:childTnLst>
                              <p:par>
                                <p:cTn id="83" presetID="47" presetClass="entr" presetSubtype="0" fill="hold" nodeType="after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250"/>
                                        <p:tgtEl>
                                          <p:spTgt spid="37"/>
                                        </p:tgtEl>
                                      </p:cBhvr>
                                    </p:animEffect>
                                    <p:anim calcmode="lin" valueType="num">
                                      <p:cBhvr>
                                        <p:cTn id="86" dur="250" fill="hold"/>
                                        <p:tgtEl>
                                          <p:spTgt spid="37"/>
                                        </p:tgtEl>
                                        <p:attrNameLst>
                                          <p:attrName>ppt_x</p:attrName>
                                        </p:attrNameLst>
                                      </p:cBhvr>
                                      <p:tavLst>
                                        <p:tav tm="0">
                                          <p:val>
                                            <p:strVal val="#ppt_x"/>
                                          </p:val>
                                        </p:tav>
                                        <p:tav tm="100000">
                                          <p:val>
                                            <p:strVal val="#ppt_x"/>
                                          </p:val>
                                        </p:tav>
                                      </p:tavLst>
                                    </p:anim>
                                    <p:anim calcmode="lin" valueType="num">
                                      <p:cBhvr>
                                        <p:cTn id="87" dur="250" fill="hold"/>
                                        <p:tgtEl>
                                          <p:spTgt spid="37"/>
                                        </p:tgtEl>
                                        <p:attrNameLst>
                                          <p:attrName>ppt_y</p:attrName>
                                        </p:attrNameLst>
                                      </p:cBhvr>
                                      <p:tavLst>
                                        <p:tav tm="0">
                                          <p:val>
                                            <p:strVal val="#ppt_y-.1"/>
                                          </p:val>
                                        </p:tav>
                                        <p:tav tm="100000">
                                          <p:val>
                                            <p:strVal val="#ppt_y"/>
                                          </p:val>
                                        </p:tav>
                                      </p:tavLst>
                                    </p:anim>
                                  </p:childTnLst>
                                </p:cTn>
                              </p:par>
                            </p:childTnLst>
                          </p:cTn>
                        </p:par>
                        <p:par>
                          <p:cTn id="88" fill="hold">
                            <p:stCondLst>
                              <p:cond delay="750"/>
                            </p:stCondLst>
                            <p:childTnLst>
                              <p:par>
                                <p:cTn id="89" presetID="47" presetClass="entr" presetSubtype="0" fill="hold" nodeType="after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fade">
                                      <p:cBhvr>
                                        <p:cTn id="91" dur="250"/>
                                        <p:tgtEl>
                                          <p:spTgt spid="36"/>
                                        </p:tgtEl>
                                      </p:cBhvr>
                                    </p:animEffect>
                                    <p:anim calcmode="lin" valueType="num">
                                      <p:cBhvr>
                                        <p:cTn id="92" dur="250" fill="hold"/>
                                        <p:tgtEl>
                                          <p:spTgt spid="36"/>
                                        </p:tgtEl>
                                        <p:attrNameLst>
                                          <p:attrName>ppt_x</p:attrName>
                                        </p:attrNameLst>
                                      </p:cBhvr>
                                      <p:tavLst>
                                        <p:tav tm="0">
                                          <p:val>
                                            <p:strVal val="#ppt_x"/>
                                          </p:val>
                                        </p:tav>
                                        <p:tav tm="100000">
                                          <p:val>
                                            <p:strVal val="#ppt_x"/>
                                          </p:val>
                                        </p:tav>
                                      </p:tavLst>
                                    </p:anim>
                                    <p:anim calcmode="lin" valueType="num">
                                      <p:cBhvr>
                                        <p:cTn id="93" dur="250" fill="hold"/>
                                        <p:tgtEl>
                                          <p:spTgt spid="36"/>
                                        </p:tgtEl>
                                        <p:attrNameLst>
                                          <p:attrName>ppt_y</p:attrName>
                                        </p:attrNameLst>
                                      </p:cBhvr>
                                      <p:tavLst>
                                        <p:tav tm="0">
                                          <p:val>
                                            <p:strVal val="#ppt_y-.1"/>
                                          </p:val>
                                        </p:tav>
                                        <p:tav tm="100000">
                                          <p:val>
                                            <p:strVal val="#ppt_y"/>
                                          </p:val>
                                        </p:tav>
                                      </p:tavLst>
                                    </p:anim>
                                  </p:childTnLst>
                                </p:cTn>
                              </p:par>
                            </p:childTnLst>
                          </p:cTn>
                        </p:par>
                        <p:par>
                          <p:cTn id="94" fill="hold">
                            <p:stCondLst>
                              <p:cond delay="1000"/>
                            </p:stCondLst>
                            <p:childTnLst>
                              <p:par>
                                <p:cTn id="95" presetID="47" presetClass="entr" presetSubtype="0" fill="hold" nodeType="afterEffect">
                                  <p:stCondLst>
                                    <p:cond delay="0"/>
                                  </p:stCondLst>
                                  <p:childTnLst>
                                    <p:set>
                                      <p:cBhvr>
                                        <p:cTn id="96" dur="1" fill="hold">
                                          <p:stCondLst>
                                            <p:cond delay="0"/>
                                          </p:stCondLst>
                                        </p:cTn>
                                        <p:tgtEl>
                                          <p:spTgt spid="17"/>
                                        </p:tgtEl>
                                        <p:attrNameLst>
                                          <p:attrName>style.visibility</p:attrName>
                                        </p:attrNameLst>
                                      </p:cBhvr>
                                      <p:to>
                                        <p:strVal val="visible"/>
                                      </p:to>
                                    </p:set>
                                    <p:animEffect transition="in" filter="fade">
                                      <p:cBhvr>
                                        <p:cTn id="97" dur="250"/>
                                        <p:tgtEl>
                                          <p:spTgt spid="17"/>
                                        </p:tgtEl>
                                      </p:cBhvr>
                                    </p:animEffect>
                                    <p:anim calcmode="lin" valueType="num">
                                      <p:cBhvr>
                                        <p:cTn id="98" dur="250" fill="hold"/>
                                        <p:tgtEl>
                                          <p:spTgt spid="17"/>
                                        </p:tgtEl>
                                        <p:attrNameLst>
                                          <p:attrName>ppt_x</p:attrName>
                                        </p:attrNameLst>
                                      </p:cBhvr>
                                      <p:tavLst>
                                        <p:tav tm="0">
                                          <p:val>
                                            <p:strVal val="#ppt_x"/>
                                          </p:val>
                                        </p:tav>
                                        <p:tav tm="100000">
                                          <p:val>
                                            <p:strVal val="#ppt_x"/>
                                          </p:val>
                                        </p:tav>
                                      </p:tavLst>
                                    </p:anim>
                                    <p:anim calcmode="lin" valueType="num">
                                      <p:cBhvr>
                                        <p:cTn id="99" dur="250" fill="hold"/>
                                        <p:tgtEl>
                                          <p:spTgt spid="17"/>
                                        </p:tgtEl>
                                        <p:attrNameLst>
                                          <p:attrName>ppt_y</p:attrName>
                                        </p:attrNameLst>
                                      </p:cBhvr>
                                      <p:tavLst>
                                        <p:tav tm="0">
                                          <p:val>
                                            <p:strVal val="#ppt_y-.1"/>
                                          </p:val>
                                        </p:tav>
                                        <p:tav tm="100000">
                                          <p:val>
                                            <p:strVal val="#ppt_y"/>
                                          </p:val>
                                        </p:tav>
                                      </p:tavLst>
                                    </p:anim>
                                  </p:childTnLst>
                                </p:cTn>
                              </p:par>
                            </p:childTnLst>
                          </p:cTn>
                        </p:par>
                        <p:par>
                          <p:cTn id="100" fill="hold">
                            <p:stCondLst>
                              <p:cond delay="1250"/>
                            </p:stCondLst>
                            <p:childTnLst>
                              <p:par>
                                <p:cTn id="101" presetID="47" presetClass="entr" presetSubtype="0" fill="hold" nodeType="after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fade">
                                      <p:cBhvr>
                                        <p:cTn id="103" dur="250"/>
                                        <p:tgtEl>
                                          <p:spTgt spid="19"/>
                                        </p:tgtEl>
                                      </p:cBhvr>
                                    </p:animEffect>
                                    <p:anim calcmode="lin" valueType="num">
                                      <p:cBhvr>
                                        <p:cTn id="104" dur="250" fill="hold"/>
                                        <p:tgtEl>
                                          <p:spTgt spid="19"/>
                                        </p:tgtEl>
                                        <p:attrNameLst>
                                          <p:attrName>ppt_x</p:attrName>
                                        </p:attrNameLst>
                                      </p:cBhvr>
                                      <p:tavLst>
                                        <p:tav tm="0">
                                          <p:val>
                                            <p:strVal val="#ppt_x"/>
                                          </p:val>
                                        </p:tav>
                                        <p:tav tm="100000">
                                          <p:val>
                                            <p:strVal val="#ppt_x"/>
                                          </p:val>
                                        </p:tav>
                                      </p:tavLst>
                                    </p:anim>
                                    <p:anim calcmode="lin" valueType="num">
                                      <p:cBhvr>
                                        <p:cTn id="105" dur="250" fill="hold"/>
                                        <p:tgtEl>
                                          <p:spTgt spid="19"/>
                                        </p:tgtEl>
                                        <p:attrNameLst>
                                          <p:attrName>ppt_y</p:attrName>
                                        </p:attrNameLst>
                                      </p:cBhvr>
                                      <p:tavLst>
                                        <p:tav tm="0">
                                          <p:val>
                                            <p:strVal val="#ppt_y-.1"/>
                                          </p:val>
                                        </p:tav>
                                        <p:tav tm="100000">
                                          <p:val>
                                            <p:strVal val="#ppt_y"/>
                                          </p:val>
                                        </p:tav>
                                      </p:tavLst>
                                    </p:anim>
                                  </p:childTnLst>
                                </p:cTn>
                              </p:par>
                            </p:childTnLst>
                          </p:cTn>
                        </p:par>
                        <p:par>
                          <p:cTn id="106" fill="hold">
                            <p:stCondLst>
                              <p:cond delay="1500"/>
                            </p:stCondLst>
                            <p:childTnLst>
                              <p:par>
                                <p:cTn id="107" presetID="47" presetClass="entr" presetSubtype="0" fill="hold" nodeType="afterEffect">
                                  <p:stCondLst>
                                    <p:cond delay="0"/>
                                  </p:stCondLst>
                                  <p:childTnLst>
                                    <p:set>
                                      <p:cBhvr>
                                        <p:cTn id="108" dur="1" fill="hold">
                                          <p:stCondLst>
                                            <p:cond delay="0"/>
                                          </p:stCondLst>
                                        </p:cTn>
                                        <p:tgtEl>
                                          <p:spTgt spid="20"/>
                                        </p:tgtEl>
                                        <p:attrNameLst>
                                          <p:attrName>style.visibility</p:attrName>
                                        </p:attrNameLst>
                                      </p:cBhvr>
                                      <p:to>
                                        <p:strVal val="visible"/>
                                      </p:to>
                                    </p:set>
                                    <p:animEffect transition="in" filter="fade">
                                      <p:cBhvr>
                                        <p:cTn id="109" dur="250"/>
                                        <p:tgtEl>
                                          <p:spTgt spid="20"/>
                                        </p:tgtEl>
                                      </p:cBhvr>
                                    </p:animEffect>
                                    <p:anim calcmode="lin" valueType="num">
                                      <p:cBhvr>
                                        <p:cTn id="110" dur="250" fill="hold"/>
                                        <p:tgtEl>
                                          <p:spTgt spid="20"/>
                                        </p:tgtEl>
                                        <p:attrNameLst>
                                          <p:attrName>ppt_x</p:attrName>
                                        </p:attrNameLst>
                                      </p:cBhvr>
                                      <p:tavLst>
                                        <p:tav tm="0">
                                          <p:val>
                                            <p:strVal val="#ppt_x"/>
                                          </p:val>
                                        </p:tav>
                                        <p:tav tm="100000">
                                          <p:val>
                                            <p:strVal val="#ppt_x"/>
                                          </p:val>
                                        </p:tav>
                                      </p:tavLst>
                                    </p:anim>
                                    <p:anim calcmode="lin" valueType="num">
                                      <p:cBhvr>
                                        <p:cTn id="111" dur="250" fill="hold"/>
                                        <p:tgtEl>
                                          <p:spTgt spid="20"/>
                                        </p:tgtEl>
                                        <p:attrNameLst>
                                          <p:attrName>ppt_y</p:attrName>
                                        </p:attrNameLst>
                                      </p:cBhvr>
                                      <p:tavLst>
                                        <p:tav tm="0">
                                          <p:val>
                                            <p:strVal val="#ppt_y-.1"/>
                                          </p:val>
                                        </p:tav>
                                        <p:tav tm="100000">
                                          <p:val>
                                            <p:strVal val="#ppt_y"/>
                                          </p:val>
                                        </p:tav>
                                      </p:tavLst>
                                    </p:anim>
                                  </p:childTnLst>
                                </p:cTn>
                              </p:par>
                            </p:childTnLst>
                          </p:cTn>
                        </p:par>
                        <p:par>
                          <p:cTn id="112" fill="hold">
                            <p:stCondLst>
                              <p:cond delay="1750"/>
                            </p:stCondLst>
                            <p:childTnLst>
                              <p:par>
                                <p:cTn id="113" presetID="47" presetClass="entr" presetSubtype="0" fill="hold" nodeType="afterEffect">
                                  <p:stCondLst>
                                    <p:cond delay="0"/>
                                  </p:stCondLst>
                                  <p:childTnLst>
                                    <p:set>
                                      <p:cBhvr>
                                        <p:cTn id="114" dur="1" fill="hold">
                                          <p:stCondLst>
                                            <p:cond delay="0"/>
                                          </p:stCondLst>
                                        </p:cTn>
                                        <p:tgtEl>
                                          <p:spTgt spid="15"/>
                                        </p:tgtEl>
                                        <p:attrNameLst>
                                          <p:attrName>style.visibility</p:attrName>
                                        </p:attrNameLst>
                                      </p:cBhvr>
                                      <p:to>
                                        <p:strVal val="visible"/>
                                      </p:to>
                                    </p:set>
                                    <p:animEffect transition="in" filter="fade">
                                      <p:cBhvr>
                                        <p:cTn id="115" dur="250"/>
                                        <p:tgtEl>
                                          <p:spTgt spid="15"/>
                                        </p:tgtEl>
                                      </p:cBhvr>
                                    </p:animEffect>
                                    <p:anim calcmode="lin" valueType="num">
                                      <p:cBhvr>
                                        <p:cTn id="116" dur="250" fill="hold"/>
                                        <p:tgtEl>
                                          <p:spTgt spid="15"/>
                                        </p:tgtEl>
                                        <p:attrNameLst>
                                          <p:attrName>ppt_x</p:attrName>
                                        </p:attrNameLst>
                                      </p:cBhvr>
                                      <p:tavLst>
                                        <p:tav tm="0">
                                          <p:val>
                                            <p:strVal val="#ppt_x"/>
                                          </p:val>
                                        </p:tav>
                                        <p:tav tm="100000">
                                          <p:val>
                                            <p:strVal val="#ppt_x"/>
                                          </p:val>
                                        </p:tav>
                                      </p:tavLst>
                                    </p:anim>
                                    <p:anim calcmode="lin" valueType="num">
                                      <p:cBhvr>
                                        <p:cTn id="117" dur="2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wipe(up)">
                                      <p:cBhvr>
                                        <p:cTn id="122" dur="500"/>
                                        <p:tgtEl>
                                          <p:spTgt spid="32"/>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31"/>
                                        </p:tgtEl>
                                        <p:attrNameLst>
                                          <p:attrName>style.visibility</p:attrName>
                                        </p:attrNameLst>
                                      </p:cBhvr>
                                      <p:to>
                                        <p:strVal val="visible"/>
                                      </p:to>
                                    </p:set>
                                    <p:animEffect transition="in" filter="wipe(up)">
                                      <p:cBhvr>
                                        <p:cTn id="125" dur="500"/>
                                        <p:tgtEl>
                                          <p:spTgt spid="31"/>
                                        </p:tgtEl>
                                      </p:cBhvr>
                                    </p:animEffect>
                                  </p:childTnLst>
                                </p:cTn>
                              </p:par>
                              <p:par>
                                <p:cTn id="126" presetID="1" presetClass="entr" presetSubtype="0" fill="hold" grpId="0" nodeType="withEffect">
                                  <p:stCondLst>
                                    <p:cond delay="0"/>
                                  </p:stCondLst>
                                  <p:childTnLst>
                                    <p:set>
                                      <p:cBhvr>
                                        <p:cTn id="127"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3" grpId="0"/>
      <p:bldP spid="16" grpId="0" animBg="1"/>
      <p:bldP spid="26" grpId="0"/>
      <p:bldP spid="28" grpId="0"/>
      <p:bldP spid="29" grpId="0"/>
      <p:bldP spid="31" grpId="0" animBg="1"/>
      <p:bldP spid="33" grpId="0"/>
      <p:bldP spid="34" grpId="0"/>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C6981F5-C108-B88C-DA27-E6125F7695F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4F364822-0804-EA22-F0EF-8C933951673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NRCS | SHD | Soil Health Principles | v2.1</a:t>
            </a:r>
          </a:p>
        </p:txBody>
      </p:sp>
      <p:pic>
        <p:nvPicPr>
          <p:cNvPr id="3" name="Picture 2">
            <a:extLst>
              <a:ext uri="{FF2B5EF4-FFF2-40B4-BE49-F238E27FC236}">
                <a16:creationId xmlns:a16="http://schemas.microsoft.com/office/drawing/2014/main" id="{023F0872-9F19-C46E-008F-98BE95061729}"/>
              </a:ext>
            </a:extLst>
          </p:cNvPr>
          <p:cNvPicPr>
            <a:picLocks noChangeAspect="1"/>
          </p:cNvPicPr>
          <p:nvPr/>
        </p:nvPicPr>
        <p:blipFill rotWithShape="1">
          <a:blip r:embed="rId3"/>
          <a:srcRect t="14414"/>
          <a:stretch/>
        </p:blipFill>
        <p:spPr>
          <a:xfrm>
            <a:off x="0" y="1578429"/>
            <a:ext cx="9144000" cy="4914446"/>
          </a:xfrm>
          <a:prstGeom prst="rect">
            <a:avLst/>
          </a:prstGeom>
        </p:spPr>
      </p:pic>
      <p:sp>
        <p:nvSpPr>
          <p:cNvPr id="4" name="TextBox 3">
            <a:extLst>
              <a:ext uri="{FF2B5EF4-FFF2-40B4-BE49-F238E27FC236}">
                <a16:creationId xmlns:a16="http://schemas.microsoft.com/office/drawing/2014/main" id="{3A350BB4-82FF-73E7-85AA-EA4CA91EFC0F}"/>
              </a:ext>
            </a:extLst>
          </p:cNvPr>
          <p:cNvSpPr txBox="1"/>
          <p:nvPr/>
        </p:nvSpPr>
        <p:spPr>
          <a:xfrm>
            <a:off x="6256422" y="5534820"/>
            <a:ext cx="958596"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843C0C"/>
                </a:solidFill>
                <a:effectLst/>
                <a:uLnTx/>
                <a:uFillTx/>
                <a:latin typeface="Calibri" panose="020F0502020204030204"/>
                <a:ea typeface="+mn-ea"/>
                <a:cs typeface="+mn-cs"/>
              </a:rPr>
              <a:t>MAOM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843C0C"/>
                </a:solidFill>
                <a:effectLst/>
                <a:uLnTx/>
                <a:uFillTx/>
                <a:latin typeface="Calibri" panose="020F0502020204030204"/>
                <a:ea typeface="+mn-ea"/>
                <a:cs typeface="+mn-cs"/>
              </a:rPr>
              <a:t>MAOC</a:t>
            </a:r>
          </a:p>
        </p:txBody>
      </p:sp>
      <p:sp>
        <p:nvSpPr>
          <p:cNvPr id="5" name="TextBox 4">
            <a:extLst>
              <a:ext uri="{FF2B5EF4-FFF2-40B4-BE49-F238E27FC236}">
                <a16:creationId xmlns:a16="http://schemas.microsoft.com/office/drawing/2014/main" id="{B96264CE-A44D-ADA9-13FF-CFCC9E4C20F3}"/>
              </a:ext>
            </a:extLst>
          </p:cNvPr>
          <p:cNvSpPr txBox="1"/>
          <p:nvPr/>
        </p:nvSpPr>
        <p:spPr>
          <a:xfrm>
            <a:off x="-531452" y="586568"/>
            <a:ext cx="1000202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Building Soil Organic Matter and Creating Aggregates</a:t>
            </a:r>
          </a:p>
        </p:txBody>
      </p:sp>
      <p:sp>
        <p:nvSpPr>
          <p:cNvPr id="6" name="TextBox 5">
            <a:extLst>
              <a:ext uri="{FF2B5EF4-FFF2-40B4-BE49-F238E27FC236}">
                <a16:creationId xmlns:a16="http://schemas.microsoft.com/office/drawing/2014/main" id="{0C6C472A-79C9-F7AA-633C-1C120480FD2D}"/>
              </a:ext>
            </a:extLst>
          </p:cNvPr>
          <p:cNvSpPr txBox="1"/>
          <p:nvPr/>
        </p:nvSpPr>
        <p:spPr>
          <a:xfrm>
            <a:off x="911188" y="1097427"/>
            <a:ext cx="74868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Microbial Metabolic Processes Involved in Carbon Cycling</a:t>
            </a:r>
          </a:p>
        </p:txBody>
      </p:sp>
    </p:spTree>
    <p:extLst>
      <p:ext uri="{BB962C8B-B14F-4D97-AF65-F5344CB8AC3E}">
        <p14:creationId xmlns:p14="http://schemas.microsoft.com/office/powerpoint/2010/main" val="3643065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FD50F25-00E1-4D2E-B198-65658BB3CA7D}"/>
              </a:ext>
            </a:extLst>
          </p:cNvPr>
          <p:cNvGrpSpPr/>
          <p:nvPr/>
        </p:nvGrpSpPr>
        <p:grpSpPr>
          <a:xfrm>
            <a:off x="102391" y="1729616"/>
            <a:ext cx="8955884" cy="3648076"/>
            <a:chOff x="102391" y="1949758"/>
            <a:chExt cx="8955884" cy="3648076"/>
          </a:xfrm>
        </p:grpSpPr>
        <p:sp>
          <p:nvSpPr>
            <p:cNvPr id="7" name="Content Placeholder 6">
              <a:extLst>
                <a:ext uri="{FF2B5EF4-FFF2-40B4-BE49-F238E27FC236}">
                  <a16:creationId xmlns:a16="http://schemas.microsoft.com/office/drawing/2014/main" id="{B604D632-2834-4687-A0C9-A3BA89627127}"/>
                </a:ext>
              </a:extLst>
            </p:cNvPr>
            <p:cNvSpPr txBox="1">
              <a:spLocks/>
            </p:cNvSpPr>
            <p:nvPr/>
          </p:nvSpPr>
          <p:spPr bwMode="auto">
            <a:xfrm>
              <a:off x="7972425" y="4267199"/>
              <a:ext cx="1085850" cy="1314451"/>
            </a:xfrm>
            <a:prstGeom prst="rect">
              <a:avLst/>
            </a:prstGeom>
            <a:solidFill>
              <a:srgbClr val="FFEAA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spcBef>
                  <a:spcPts val="0"/>
                </a:spcBef>
                <a:spcAft>
                  <a:spcPts val="0"/>
                </a:spcAft>
                <a:buFont typeface="Arial" panose="020B0604020202020204" pitchFamily="34" charset="0"/>
                <a:buNone/>
              </a:pPr>
              <a:r>
                <a:rPr lang="en-US" sz="1600" b="1">
                  <a:solidFill>
                    <a:prstClr val="black"/>
                  </a:solidFill>
                  <a:latin typeface="Arial" panose="020B0604020202020204" pitchFamily="34" charset="0"/>
                  <a:cs typeface="Arial" panose="020B0604020202020204" pitchFamily="34" charset="0"/>
                </a:rPr>
                <a:t>Char</a:t>
              </a:r>
              <a:r>
                <a:rPr lang="en-US" sz="1600">
                  <a:solidFill>
                    <a:prstClr val="black"/>
                  </a:solidFill>
                  <a:latin typeface="Arial" panose="020B0604020202020204" pitchFamily="34" charset="0"/>
                  <a:cs typeface="Arial" panose="020B0604020202020204" pitchFamily="34" charset="0"/>
                </a:rPr>
                <a:t> </a:t>
              </a:r>
              <a:r>
                <a:rPr lang="en-US" sz="1400">
                  <a:solidFill>
                    <a:prstClr val="black"/>
                  </a:solidFill>
                  <a:latin typeface="Arial" panose="020B0604020202020204" pitchFamily="34" charset="0"/>
                  <a:cs typeface="Arial" panose="020B0604020202020204" pitchFamily="34" charset="0"/>
                </a:rPr>
                <a:t>Black aromatic products of fire</a:t>
              </a:r>
            </a:p>
          </p:txBody>
        </p:sp>
        <p:sp>
          <p:nvSpPr>
            <p:cNvPr id="8" name="Content Placeholder 6">
              <a:extLst>
                <a:ext uri="{FF2B5EF4-FFF2-40B4-BE49-F238E27FC236}">
                  <a16:creationId xmlns:a16="http://schemas.microsoft.com/office/drawing/2014/main" id="{B8A178D7-9DB4-41DA-B9FB-C990FE9ADA67}"/>
                </a:ext>
              </a:extLst>
            </p:cNvPr>
            <p:cNvSpPr txBox="1">
              <a:spLocks/>
            </p:cNvSpPr>
            <p:nvPr/>
          </p:nvSpPr>
          <p:spPr>
            <a:xfrm>
              <a:off x="1283491" y="2930833"/>
              <a:ext cx="2705100" cy="78104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spcBef>
                  <a:spcPts val="0"/>
                </a:spcBef>
                <a:buFont typeface="Arial" panose="020B0604020202020204" pitchFamily="34" charset="0"/>
                <a:buNone/>
              </a:pPr>
              <a:r>
                <a:rPr lang="en-US" sz="1600" b="1">
                  <a:solidFill>
                    <a:schemeClr val="tx1"/>
                  </a:solidFill>
                  <a:latin typeface="Arial" panose="020B0604020202020204" pitchFamily="34" charset="0"/>
                  <a:cs typeface="Arial" panose="020B0604020202020204" pitchFamily="34" charset="0"/>
                </a:rPr>
                <a:t>Labile Organic Matter</a:t>
              </a:r>
            </a:p>
            <a:p>
              <a:pPr marL="0" indent="0" algn="ctr">
                <a:spcBef>
                  <a:spcPts val="0"/>
                </a:spcBef>
                <a:buFont typeface="Arial" panose="020B0604020202020204" pitchFamily="34" charset="0"/>
                <a:buNone/>
              </a:pPr>
              <a:r>
                <a:rPr lang="en-US" sz="1600">
                  <a:solidFill>
                    <a:schemeClr val="tx1"/>
                  </a:solidFill>
                  <a:latin typeface="Arial" panose="020B0604020202020204" pitchFamily="34" charset="0"/>
                  <a:cs typeface="Arial" panose="020B0604020202020204" pitchFamily="34" charset="0"/>
                </a:rPr>
                <a:t>Rapid Turnover</a:t>
              </a:r>
            </a:p>
          </p:txBody>
        </p:sp>
        <p:sp>
          <p:nvSpPr>
            <p:cNvPr id="9" name="Content Placeholder 6">
              <a:extLst>
                <a:ext uri="{FF2B5EF4-FFF2-40B4-BE49-F238E27FC236}">
                  <a16:creationId xmlns:a16="http://schemas.microsoft.com/office/drawing/2014/main" id="{ABAF68E4-EF9A-4A0F-982E-5A4BC106BA0C}"/>
                </a:ext>
              </a:extLst>
            </p:cNvPr>
            <p:cNvSpPr txBox="1">
              <a:spLocks/>
            </p:cNvSpPr>
            <p:nvPr/>
          </p:nvSpPr>
          <p:spPr bwMode="auto">
            <a:xfrm>
              <a:off x="5826916" y="2930833"/>
              <a:ext cx="2705100" cy="781049"/>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spcBef>
                  <a:spcPts val="0"/>
                </a:spcBef>
                <a:spcAft>
                  <a:spcPts val="0"/>
                </a:spcAft>
                <a:buFont typeface="Arial" panose="020B0604020202020204" pitchFamily="34" charset="0"/>
                <a:buNone/>
              </a:pPr>
              <a:r>
                <a:rPr lang="en-US" sz="1600" b="1">
                  <a:solidFill>
                    <a:prstClr val="black"/>
                  </a:solidFill>
                  <a:latin typeface="Arial" panose="020B0604020202020204" pitchFamily="34" charset="0"/>
                  <a:cs typeface="Arial" panose="020B0604020202020204" pitchFamily="34" charset="0"/>
                </a:rPr>
                <a:t>*Long Term Carbon</a:t>
              </a:r>
            </a:p>
            <a:p>
              <a:pPr marL="0" indent="0" algn="ctr">
                <a:spcBef>
                  <a:spcPts val="0"/>
                </a:spcBef>
                <a:spcAft>
                  <a:spcPts val="0"/>
                </a:spcAft>
                <a:buFont typeface="Arial" panose="020B0604020202020204" pitchFamily="34" charset="0"/>
                <a:buNone/>
              </a:pPr>
              <a:r>
                <a:rPr lang="en-US" sz="1600">
                  <a:solidFill>
                    <a:prstClr val="black"/>
                  </a:solidFill>
                  <a:latin typeface="Arial" panose="020B0604020202020204" pitchFamily="34" charset="0"/>
                  <a:cs typeface="Arial" panose="020B0604020202020204" pitchFamily="34" charset="0"/>
                </a:rPr>
                <a:t>Protected or Slow Turnover C</a:t>
              </a:r>
            </a:p>
          </p:txBody>
        </p:sp>
        <p:sp>
          <p:nvSpPr>
            <p:cNvPr id="10" name="Content Placeholder 6">
              <a:extLst>
                <a:ext uri="{FF2B5EF4-FFF2-40B4-BE49-F238E27FC236}">
                  <a16:creationId xmlns:a16="http://schemas.microsoft.com/office/drawing/2014/main" id="{354CE90C-5D57-46C6-849D-970A901E201A}"/>
                </a:ext>
              </a:extLst>
            </p:cNvPr>
            <p:cNvSpPr txBox="1">
              <a:spLocks/>
            </p:cNvSpPr>
            <p:nvPr/>
          </p:nvSpPr>
          <p:spPr bwMode="auto">
            <a:xfrm>
              <a:off x="2978941" y="1949758"/>
              <a:ext cx="3109912" cy="609600"/>
            </a:xfrm>
            <a:prstGeom prst="rect">
              <a:avLst/>
            </a:prstGeom>
            <a:solidFill>
              <a:srgbClr val="FFC0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228600" indent="0" algn="ctr">
                <a:buFont typeface="Arial" panose="020B0604020202020204" pitchFamily="34" charset="0"/>
                <a:buNone/>
              </a:pPr>
              <a:r>
                <a:rPr lang="en-US" sz="1600" b="1">
                  <a:solidFill>
                    <a:prstClr val="black"/>
                  </a:solidFill>
                  <a:latin typeface="Arial" panose="020B0604020202020204" pitchFamily="34" charset="0"/>
                  <a:cs typeface="Arial" panose="020B0604020202020204" pitchFamily="34" charset="0"/>
                </a:rPr>
                <a:t>Soil Organic Matter</a:t>
              </a:r>
            </a:p>
          </p:txBody>
        </p:sp>
        <p:sp>
          <p:nvSpPr>
            <p:cNvPr id="11" name="Content Placeholder 6">
              <a:extLst>
                <a:ext uri="{FF2B5EF4-FFF2-40B4-BE49-F238E27FC236}">
                  <a16:creationId xmlns:a16="http://schemas.microsoft.com/office/drawing/2014/main" id="{1A277108-0C34-4F20-ACA3-28010001FA59}"/>
                </a:ext>
              </a:extLst>
            </p:cNvPr>
            <p:cNvSpPr txBox="1">
              <a:spLocks/>
            </p:cNvSpPr>
            <p:nvPr/>
          </p:nvSpPr>
          <p:spPr bwMode="auto">
            <a:xfrm>
              <a:off x="102391" y="4283383"/>
              <a:ext cx="1095375" cy="1238249"/>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spcBef>
                  <a:spcPts val="0"/>
                </a:spcBef>
                <a:spcAft>
                  <a:spcPts val="0"/>
                </a:spcAft>
                <a:buFont typeface="Arial" panose="020B0604020202020204" pitchFamily="34" charset="0"/>
                <a:buNone/>
              </a:pPr>
              <a:r>
                <a:rPr lang="en-US" sz="1600" b="1">
                  <a:solidFill>
                    <a:prstClr val="black"/>
                  </a:solidFill>
                  <a:latin typeface="Arial" panose="020B0604020202020204" pitchFamily="34" charset="0"/>
                  <a:cs typeface="Arial" panose="020B0604020202020204" pitchFamily="34" charset="0"/>
                </a:rPr>
                <a:t>Biomass</a:t>
              </a:r>
            </a:p>
            <a:p>
              <a:pPr marL="0" indent="0" algn="ctr">
                <a:spcBef>
                  <a:spcPts val="0"/>
                </a:spcBef>
                <a:spcAft>
                  <a:spcPts val="0"/>
                </a:spcAft>
                <a:buFont typeface="Arial" panose="020B0604020202020204" pitchFamily="34" charset="0"/>
                <a:buNone/>
              </a:pPr>
              <a:r>
                <a:rPr lang="en-US" sz="1400">
                  <a:solidFill>
                    <a:prstClr val="black"/>
                  </a:solidFill>
                  <a:latin typeface="Arial" panose="020B0604020202020204" pitchFamily="34" charset="0"/>
                  <a:cs typeface="Arial" panose="020B0604020202020204" pitchFamily="34" charset="0"/>
                </a:rPr>
                <a:t>Living Organisms</a:t>
              </a:r>
            </a:p>
          </p:txBody>
        </p:sp>
        <p:sp>
          <p:nvSpPr>
            <p:cNvPr id="12" name="Content Placeholder 6">
              <a:extLst>
                <a:ext uri="{FF2B5EF4-FFF2-40B4-BE49-F238E27FC236}">
                  <a16:creationId xmlns:a16="http://schemas.microsoft.com/office/drawing/2014/main" id="{D87154E7-6BD0-4B59-9EEE-F3A5B0BB64A7}"/>
                </a:ext>
              </a:extLst>
            </p:cNvPr>
            <p:cNvSpPr txBox="1">
              <a:spLocks/>
            </p:cNvSpPr>
            <p:nvPr/>
          </p:nvSpPr>
          <p:spPr bwMode="auto">
            <a:xfrm>
              <a:off x="1283491" y="4283383"/>
              <a:ext cx="1047750" cy="1238249"/>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spcBef>
                  <a:spcPts val="0"/>
                </a:spcBef>
                <a:spcAft>
                  <a:spcPts val="0"/>
                </a:spcAft>
                <a:buFont typeface="Arial" panose="020B0604020202020204" pitchFamily="34" charset="0"/>
                <a:buNone/>
              </a:pPr>
              <a:r>
                <a:rPr lang="en-US" sz="1600" b="1">
                  <a:solidFill>
                    <a:prstClr val="black"/>
                  </a:solidFill>
                  <a:latin typeface="Arial" panose="020B0604020202020204" pitchFamily="34" charset="0"/>
                  <a:cs typeface="Arial" panose="020B0604020202020204" pitchFamily="34" charset="0"/>
                </a:rPr>
                <a:t>Detritus</a:t>
              </a:r>
            </a:p>
            <a:p>
              <a:pPr marL="0" indent="0" algn="ctr">
                <a:spcBef>
                  <a:spcPts val="0"/>
                </a:spcBef>
                <a:spcAft>
                  <a:spcPts val="0"/>
                </a:spcAft>
                <a:buFont typeface="Arial" panose="020B0604020202020204" pitchFamily="34" charset="0"/>
                <a:buNone/>
              </a:pPr>
              <a:r>
                <a:rPr lang="en-US" sz="1400">
                  <a:solidFill>
                    <a:prstClr val="black"/>
                  </a:solidFill>
                  <a:latin typeface="Arial" panose="020B0604020202020204" pitchFamily="34" charset="0"/>
                  <a:cs typeface="Arial" panose="020B0604020202020204" pitchFamily="34" charset="0"/>
                </a:rPr>
                <a:t>Free Identifiable dead plant material</a:t>
              </a:r>
            </a:p>
          </p:txBody>
        </p:sp>
        <p:sp>
          <p:nvSpPr>
            <p:cNvPr id="13" name="Content Placeholder 6">
              <a:extLst>
                <a:ext uri="{FF2B5EF4-FFF2-40B4-BE49-F238E27FC236}">
                  <a16:creationId xmlns:a16="http://schemas.microsoft.com/office/drawing/2014/main" id="{312AF031-F71D-4535-B2D3-755ACDDA23C1}"/>
                </a:ext>
              </a:extLst>
            </p:cNvPr>
            <p:cNvSpPr txBox="1">
              <a:spLocks/>
            </p:cNvSpPr>
            <p:nvPr/>
          </p:nvSpPr>
          <p:spPr bwMode="auto">
            <a:xfrm>
              <a:off x="2407440" y="4283382"/>
              <a:ext cx="1323976" cy="1238249"/>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spcBef>
                  <a:spcPts val="0"/>
                </a:spcBef>
                <a:spcAft>
                  <a:spcPts val="0"/>
                </a:spcAft>
                <a:buFont typeface="Arial" panose="020B0604020202020204" pitchFamily="34" charset="0"/>
                <a:buNone/>
              </a:pPr>
              <a:r>
                <a:rPr lang="en-US" sz="1600" b="1">
                  <a:solidFill>
                    <a:prstClr val="black"/>
                  </a:solidFill>
                  <a:latin typeface="Arial" panose="020B0604020202020204" pitchFamily="34" charset="0"/>
                  <a:cs typeface="Arial" panose="020B0604020202020204" pitchFamily="34" charset="0"/>
                </a:rPr>
                <a:t>P</a:t>
              </a:r>
              <a:r>
                <a:rPr lang="en-US" sz="1400" b="1">
                  <a:solidFill>
                    <a:prstClr val="black"/>
                  </a:solidFill>
                  <a:latin typeface="Arial" panose="020B0604020202020204" pitchFamily="34" charset="0"/>
                  <a:cs typeface="Arial" panose="020B0604020202020204" pitchFamily="34" charset="0"/>
                </a:rPr>
                <a:t>articulate</a:t>
              </a:r>
              <a:r>
                <a:rPr lang="en-US" sz="1600">
                  <a:solidFill>
                    <a:prstClr val="black"/>
                  </a:solidFill>
                  <a:latin typeface="Arial" panose="020B0604020202020204" pitchFamily="34" charset="0"/>
                  <a:cs typeface="Arial" panose="020B0604020202020204" pitchFamily="34" charset="0"/>
                </a:rPr>
                <a:t> </a:t>
              </a:r>
              <a:r>
                <a:rPr lang="en-US" sz="1600" b="1">
                  <a:solidFill>
                    <a:prstClr val="black"/>
                  </a:solidFill>
                  <a:latin typeface="Arial" panose="020B0604020202020204" pitchFamily="34" charset="0"/>
                  <a:cs typeface="Arial" panose="020B0604020202020204" pitchFamily="34" charset="0"/>
                </a:rPr>
                <a:t>OM</a:t>
              </a:r>
            </a:p>
            <a:p>
              <a:pPr marL="0" indent="0" algn="ctr">
                <a:spcBef>
                  <a:spcPts val="0"/>
                </a:spcBef>
                <a:spcAft>
                  <a:spcPts val="0"/>
                </a:spcAft>
                <a:buFont typeface="Arial" panose="020B0604020202020204" pitchFamily="34" charset="0"/>
                <a:buNone/>
              </a:pPr>
              <a:r>
                <a:rPr lang="en-US" sz="1400">
                  <a:solidFill>
                    <a:prstClr val="black"/>
                  </a:solidFill>
                  <a:latin typeface="Arial" panose="020B0604020202020204" pitchFamily="34" charset="0"/>
                  <a:cs typeface="Arial" panose="020B0604020202020204" pitchFamily="34" charset="0"/>
                </a:rPr>
                <a:t>Free partially degraded plant material</a:t>
              </a:r>
            </a:p>
          </p:txBody>
        </p:sp>
        <p:sp>
          <p:nvSpPr>
            <p:cNvPr id="14" name="Content Placeholder 6">
              <a:extLst>
                <a:ext uri="{FF2B5EF4-FFF2-40B4-BE49-F238E27FC236}">
                  <a16:creationId xmlns:a16="http://schemas.microsoft.com/office/drawing/2014/main" id="{EBF355C2-F33C-4C67-BAD1-862F11B6EEA4}"/>
                </a:ext>
              </a:extLst>
            </p:cNvPr>
            <p:cNvSpPr txBox="1">
              <a:spLocks/>
            </p:cNvSpPr>
            <p:nvPr/>
          </p:nvSpPr>
          <p:spPr bwMode="auto">
            <a:xfrm>
              <a:off x="3817141" y="4283382"/>
              <a:ext cx="1295400" cy="12382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spcBef>
                  <a:spcPts val="0"/>
                </a:spcBef>
                <a:spcAft>
                  <a:spcPts val="0"/>
                </a:spcAft>
                <a:buFont typeface="Arial" panose="020B0604020202020204" pitchFamily="34" charset="0"/>
                <a:buNone/>
              </a:pPr>
              <a:r>
                <a:rPr lang="en-US" sz="1400" b="1">
                  <a:solidFill>
                    <a:prstClr val="black"/>
                  </a:solidFill>
                  <a:latin typeface="Arial" panose="020B0604020202020204" pitchFamily="34" charset="0"/>
                  <a:cs typeface="Arial" panose="020B0604020202020204" pitchFamily="34" charset="0"/>
                </a:rPr>
                <a:t>Free or dissolved</a:t>
              </a:r>
              <a:r>
                <a:rPr lang="en-US" sz="1400">
                  <a:solidFill>
                    <a:prstClr val="black"/>
                  </a:solidFill>
                  <a:latin typeface="Arial" panose="020B0604020202020204" pitchFamily="34" charset="0"/>
                  <a:cs typeface="Arial" panose="020B0604020202020204" pitchFamily="34" charset="0"/>
                </a:rPr>
                <a:t> biomolecules, degradation products</a:t>
              </a:r>
            </a:p>
          </p:txBody>
        </p:sp>
        <p:sp>
          <p:nvSpPr>
            <p:cNvPr id="15" name="Content Placeholder 6">
              <a:extLst>
                <a:ext uri="{FF2B5EF4-FFF2-40B4-BE49-F238E27FC236}">
                  <a16:creationId xmlns:a16="http://schemas.microsoft.com/office/drawing/2014/main" id="{B0A6B46C-C843-4904-82E0-E444DDDEDA9B}"/>
                </a:ext>
              </a:extLst>
            </p:cNvPr>
            <p:cNvSpPr txBox="1">
              <a:spLocks/>
            </p:cNvSpPr>
            <p:nvPr/>
          </p:nvSpPr>
          <p:spPr bwMode="auto">
            <a:xfrm>
              <a:off x="5245890" y="4283379"/>
              <a:ext cx="1347789" cy="131445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defTabSz="914400" eaLnBrk="1" fontAlgn="auto" hangingPunct="1">
                <a:spcBef>
                  <a:spcPts val="0"/>
                </a:spcBef>
                <a:spcAft>
                  <a:spcPts val="0"/>
                </a:spcAft>
                <a:buFont typeface="Arial" panose="020B0604020202020204" pitchFamily="34" charset="0"/>
                <a:buNone/>
              </a:pPr>
              <a:r>
                <a:rPr lang="en-US" sz="1300" b="1">
                  <a:solidFill>
                    <a:prstClr val="black"/>
                  </a:solidFill>
                  <a:latin typeface="Arial" panose="020B0604020202020204" pitchFamily="34" charset="0"/>
                  <a:cs typeface="Arial" panose="020B0604020202020204" pitchFamily="34" charset="0"/>
                </a:rPr>
                <a:t>Particulate</a:t>
              </a:r>
              <a:r>
                <a:rPr lang="en-US" sz="1300">
                  <a:solidFill>
                    <a:prstClr val="black"/>
                  </a:solidFill>
                  <a:latin typeface="Arial" panose="020B0604020202020204" pitchFamily="34" charset="0"/>
                  <a:cs typeface="Arial" panose="020B0604020202020204" pitchFamily="34" charset="0"/>
                </a:rPr>
                <a:t> </a:t>
              </a:r>
              <a:r>
                <a:rPr lang="en-US" sz="1300" b="1">
                  <a:solidFill>
                    <a:prstClr val="black"/>
                  </a:solidFill>
                  <a:latin typeface="Arial" panose="020B0604020202020204" pitchFamily="34" charset="0"/>
                  <a:cs typeface="Arial" panose="020B0604020202020204" pitchFamily="34" charset="0"/>
                </a:rPr>
                <a:t>OM</a:t>
              </a:r>
            </a:p>
            <a:p>
              <a:pPr marL="0" indent="0" algn="ctr" defTabSz="914400" eaLnBrk="1" fontAlgn="auto" hangingPunct="1">
                <a:spcBef>
                  <a:spcPts val="0"/>
                </a:spcBef>
                <a:spcAft>
                  <a:spcPts val="0"/>
                </a:spcAft>
                <a:buFont typeface="Arial" panose="020B0604020202020204" pitchFamily="34" charset="0"/>
                <a:buNone/>
              </a:pPr>
              <a:r>
                <a:rPr lang="en-US" sz="1100">
                  <a:solidFill>
                    <a:prstClr val="black"/>
                  </a:solidFill>
                  <a:latin typeface="Arial" panose="020B0604020202020204" pitchFamily="34" charset="0"/>
                  <a:cs typeface="Arial" panose="020B0604020202020204" pitchFamily="34" charset="0"/>
                </a:rPr>
                <a:t>Protected bits of plant mat. &amp; microbial cell walls, aromatic rich Alkaline extracts</a:t>
              </a:r>
            </a:p>
          </p:txBody>
        </p:sp>
        <p:sp>
          <p:nvSpPr>
            <p:cNvPr id="16" name="Content Placeholder 6">
              <a:extLst>
                <a:ext uri="{FF2B5EF4-FFF2-40B4-BE49-F238E27FC236}">
                  <a16:creationId xmlns:a16="http://schemas.microsoft.com/office/drawing/2014/main" id="{999F11F5-2CAE-4035-AC44-01451CD3FDA2}"/>
                </a:ext>
              </a:extLst>
            </p:cNvPr>
            <p:cNvSpPr txBox="1">
              <a:spLocks/>
            </p:cNvSpPr>
            <p:nvPr/>
          </p:nvSpPr>
          <p:spPr bwMode="auto">
            <a:xfrm>
              <a:off x="6627013" y="4283382"/>
              <a:ext cx="1304928" cy="1314452"/>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685800" indent="-457200" algn="l" defTabSz="1828800" rtl="0" eaLnBrk="0" fontAlgn="base" hangingPunct="0">
                <a:spcBef>
                  <a:spcPct val="20000"/>
                </a:spcBef>
                <a:spcAft>
                  <a:spcPts val="1200"/>
                </a:spcAft>
                <a:buFont typeface="Arial" panose="020B0604020202020204" pitchFamily="34" charset="0"/>
                <a:buChar char="•"/>
                <a:defRPr sz="3200" kern="1200">
                  <a:solidFill>
                    <a:schemeClr val="lt1"/>
                  </a:solidFill>
                  <a:latin typeface="Lucida Sans Typewriter" pitchFamily="49" charset="0"/>
                  <a:ea typeface="+mn-ea"/>
                  <a:cs typeface="+mn-cs"/>
                </a:defRPr>
              </a:lvl1pPr>
              <a:lvl2pPr marL="1371600" indent="-457200" algn="l" rtl="0" eaLnBrk="0" fontAlgn="base" hangingPunct="0">
                <a:spcBef>
                  <a:spcPct val="20000"/>
                </a:spcBef>
                <a:spcAft>
                  <a:spcPts val="1200"/>
                </a:spcAft>
                <a:buFont typeface="Arial" panose="020B0604020202020204" pitchFamily="34" charset="0"/>
                <a:buChar char="–"/>
                <a:defRPr sz="3200" kern="1200">
                  <a:solidFill>
                    <a:schemeClr val="lt1"/>
                  </a:solidFill>
                  <a:latin typeface="Courier New" pitchFamily="49" charset="0"/>
                  <a:ea typeface="+mn-ea"/>
                  <a:cs typeface="Courier New" pitchFamily="49" charset="0"/>
                </a:defRPr>
              </a:lvl2pPr>
              <a:lvl3pPr marL="1828800" indent="-457200" algn="l" rtl="0" eaLnBrk="0" fontAlgn="base" hangingPunct="0">
                <a:spcBef>
                  <a:spcPct val="20000"/>
                </a:spcBef>
                <a:spcAft>
                  <a:spcPct val="0"/>
                </a:spcAft>
                <a:buFont typeface="Arial" panose="020B0604020202020204" pitchFamily="34" charset="0"/>
                <a:buChar char="•"/>
                <a:defRPr sz="2400" kern="1200">
                  <a:solidFill>
                    <a:schemeClr val="lt1"/>
                  </a:solidFill>
                  <a:latin typeface="Lucida Sans Typewriter" pitchFamily="49" charset="0"/>
                  <a:ea typeface="+mn-ea"/>
                  <a:cs typeface="+mn-cs"/>
                </a:defRPr>
              </a:lvl3pPr>
              <a:lvl4pPr marL="22860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4pPr>
              <a:lvl5pPr marL="2743200" indent="-457200" algn="l" rtl="0" eaLnBrk="0" fontAlgn="base" hangingPunct="0">
                <a:spcBef>
                  <a:spcPct val="20000"/>
                </a:spcBef>
                <a:spcAft>
                  <a:spcPct val="0"/>
                </a:spcAft>
                <a:buFont typeface="Arial" panose="020B0604020202020204" pitchFamily="34" charset="0"/>
                <a:buChar char="»"/>
                <a:defRPr sz="2000" kern="1200">
                  <a:solidFill>
                    <a:schemeClr val="lt1"/>
                  </a:solidFill>
                  <a:latin typeface="Lucida Sans Typewriter" pitchFamily="49"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spcBef>
                  <a:spcPts val="0"/>
                </a:spcBef>
                <a:spcAft>
                  <a:spcPts val="0"/>
                </a:spcAft>
                <a:buNone/>
              </a:pPr>
              <a:r>
                <a:rPr lang="en-US" sz="1600" b="1">
                  <a:solidFill>
                    <a:prstClr val="black"/>
                  </a:solidFill>
                  <a:latin typeface="Arial"/>
                  <a:cs typeface="Arial"/>
                </a:rPr>
                <a:t>P</a:t>
              </a:r>
              <a:r>
                <a:rPr lang="en-US" sz="1600">
                  <a:solidFill>
                    <a:prstClr val="black"/>
                  </a:solidFill>
                  <a:latin typeface="Arial"/>
                  <a:cs typeface="Arial"/>
                </a:rPr>
                <a:t>r</a:t>
              </a:r>
              <a:r>
                <a:rPr lang="en-US" sz="1600" b="1">
                  <a:solidFill>
                    <a:prstClr val="black"/>
                  </a:solidFill>
                  <a:latin typeface="Arial"/>
                  <a:cs typeface="Arial"/>
                </a:rPr>
                <a:t>otected</a:t>
              </a:r>
              <a:r>
                <a:rPr lang="en-US" sz="1400">
                  <a:solidFill>
                    <a:prstClr val="black"/>
                  </a:solidFill>
                  <a:latin typeface="Arial"/>
                  <a:cs typeface="Arial"/>
                </a:rPr>
                <a:t> </a:t>
              </a:r>
              <a:r>
                <a:rPr lang="en-US" sz="1200">
                  <a:solidFill>
                    <a:prstClr val="black"/>
                  </a:solidFill>
                  <a:latin typeface="Arial"/>
                  <a:cs typeface="Arial"/>
                </a:rPr>
                <a:t>Mineral Associated Organic Matter (MAOM) Dead biomass</a:t>
              </a:r>
              <a:endParaRPr lang="en-US" sz="1200">
                <a:solidFill>
                  <a:prstClr val="black"/>
                </a:solidFill>
                <a:latin typeface="Arial" panose="020B060402020202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D970D335-C22E-49FE-90C3-C445CDF0E94E}"/>
                </a:ext>
              </a:extLst>
            </p:cNvPr>
            <p:cNvCxnSpPr>
              <a:endCxn id="11" idx="0"/>
            </p:cNvCxnSpPr>
            <p:nvPr/>
          </p:nvCxnSpPr>
          <p:spPr>
            <a:xfrm flipH="1">
              <a:off x="650079" y="3883333"/>
              <a:ext cx="4762" cy="40005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798040-7DB5-448D-832A-F2E61EB113E8}"/>
                </a:ext>
              </a:extLst>
            </p:cNvPr>
            <p:cNvCxnSpPr/>
            <p:nvPr/>
          </p:nvCxnSpPr>
          <p:spPr>
            <a:xfrm flipH="1">
              <a:off x="3095623" y="3883333"/>
              <a:ext cx="4762" cy="40005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C52C406-EE75-45C2-9138-C272A6C108CB}"/>
                </a:ext>
              </a:extLst>
            </p:cNvPr>
            <p:cNvCxnSpPr/>
            <p:nvPr/>
          </p:nvCxnSpPr>
          <p:spPr>
            <a:xfrm flipH="1">
              <a:off x="4471984" y="3883331"/>
              <a:ext cx="4762" cy="40005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3C00214-BDFB-4F46-B3C9-2A99DFFFC385}"/>
                </a:ext>
              </a:extLst>
            </p:cNvPr>
            <p:cNvCxnSpPr/>
            <p:nvPr/>
          </p:nvCxnSpPr>
          <p:spPr>
            <a:xfrm flipH="1">
              <a:off x="2495546" y="3711881"/>
              <a:ext cx="4762" cy="17145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4893819-3E97-4538-A9C9-25FAFE26111F}"/>
                </a:ext>
              </a:extLst>
            </p:cNvPr>
            <p:cNvCxnSpPr/>
            <p:nvPr/>
          </p:nvCxnSpPr>
          <p:spPr>
            <a:xfrm flipH="1">
              <a:off x="5919782" y="3883331"/>
              <a:ext cx="4762" cy="4000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85643C3-0CFE-4A7F-B283-C3DB4EFAEF3C}"/>
                </a:ext>
              </a:extLst>
            </p:cNvPr>
            <p:cNvCxnSpPr/>
            <p:nvPr/>
          </p:nvCxnSpPr>
          <p:spPr>
            <a:xfrm flipH="1">
              <a:off x="7296143" y="3883331"/>
              <a:ext cx="4762" cy="4000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0D5F94-C2AC-4F0E-9A04-751432F8A6FF}"/>
                </a:ext>
              </a:extLst>
            </p:cNvPr>
            <p:cNvCxnSpPr/>
            <p:nvPr/>
          </p:nvCxnSpPr>
          <p:spPr>
            <a:xfrm flipH="1">
              <a:off x="8520108" y="3883331"/>
              <a:ext cx="4762" cy="4000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F75871D-E299-488B-AA04-A3822CE46932}"/>
                </a:ext>
              </a:extLst>
            </p:cNvPr>
            <p:cNvCxnSpPr/>
            <p:nvPr/>
          </p:nvCxnSpPr>
          <p:spPr>
            <a:xfrm flipH="1">
              <a:off x="7306854" y="3721404"/>
              <a:ext cx="476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7C20E6F-B843-4A41-ADC0-FD6CE8EDBA15}"/>
                </a:ext>
              </a:extLst>
            </p:cNvPr>
            <p:cNvCxnSpPr/>
            <p:nvPr/>
          </p:nvCxnSpPr>
          <p:spPr>
            <a:xfrm>
              <a:off x="654841" y="3883331"/>
              <a:ext cx="3817143"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D46AC4D-BA56-407B-940E-BC1DC7B8336F}"/>
                </a:ext>
              </a:extLst>
            </p:cNvPr>
            <p:cNvCxnSpPr/>
            <p:nvPr/>
          </p:nvCxnSpPr>
          <p:spPr>
            <a:xfrm>
              <a:off x="5907876" y="3883331"/>
              <a:ext cx="26241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88C47B7-C2EB-495C-A691-800BEB29FF95}"/>
                </a:ext>
              </a:extLst>
            </p:cNvPr>
            <p:cNvCxnSpPr/>
            <p:nvPr/>
          </p:nvCxnSpPr>
          <p:spPr>
            <a:xfrm>
              <a:off x="3095623" y="2702233"/>
              <a:ext cx="0" cy="219073"/>
            </a:xfrm>
            <a:prstGeom prst="line">
              <a:avLst/>
            </a:prstGeom>
            <a:ln w="28575">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BE10E67-BA2F-4BD5-82BF-91595BE94035}"/>
                </a:ext>
              </a:extLst>
            </p:cNvPr>
            <p:cNvCxnSpPr/>
            <p:nvPr/>
          </p:nvCxnSpPr>
          <p:spPr>
            <a:xfrm>
              <a:off x="6000748" y="2711760"/>
              <a:ext cx="0" cy="219073"/>
            </a:xfrm>
            <a:prstGeom prst="line">
              <a:avLst/>
            </a:prstGeom>
            <a:ln w="28575">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935C284-89AB-452C-B831-0A82CDDCBF0A}"/>
                </a:ext>
              </a:extLst>
            </p:cNvPr>
            <p:cNvCxnSpPr/>
            <p:nvPr/>
          </p:nvCxnSpPr>
          <p:spPr>
            <a:xfrm flipH="1" flipV="1">
              <a:off x="3083717" y="2692709"/>
              <a:ext cx="2917031" cy="19051"/>
            </a:xfrm>
            <a:prstGeom prst="line">
              <a:avLst/>
            </a:prstGeom>
            <a:ln w="28575">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726A9C7-C7AB-459B-95DD-51463C06A62B}"/>
                </a:ext>
              </a:extLst>
            </p:cNvPr>
            <p:cNvCxnSpPr/>
            <p:nvPr/>
          </p:nvCxnSpPr>
          <p:spPr>
            <a:xfrm flipH="1">
              <a:off x="4579141" y="2559358"/>
              <a:ext cx="2382" cy="152402"/>
            </a:xfrm>
            <a:prstGeom prst="line">
              <a:avLst/>
            </a:prstGeom>
            <a:ln w="28575">
              <a:solidFill>
                <a:srgbClr val="663300"/>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D6E7668A-AFBF-40FE-B166-D61A9C8295B2}"/>
              </a:ext>
            </a:extLst>
          </p:cNvPr>
          <p:cNvSpPr txBox="1"/>
          <p:nvPr/>
        </p:nvSpPr>
        <p:spPr>
          <a:xfrm>
            <a:off x="468574" y="6075766"/>
            <a:ext cx="8620125" cy="584775"/>
          </a:xfrm>
          <a:prstGeom prst="rect">
            <a:avLst/>
          </a:prstGeom>
          <a:noFill/>
        </p:spPr>
        <p:txBody>
          <a:bodyPr wrap="square" rtlCol="0">
            <a:spAutoFit/>
          </a:bodyPr>
          <a:lstStyle/>
          <a:p>
            <a:r>
              <a:rPr lang="en-US" sz="1600">
                <a:solidFill>
                  <a:prstClr val="black"/>
                </a:solidFill>
              </a:rPr>
              <a:t>Adapted from: The Nature and Properties of Soils 15th Edition-  Weil and Brady and Sokol et al. 2022 and  </a:t>
            </a:r>
            <a:r>
              <a:rPr lang="en-US" sz="1600" err="1">
                <a:solidFill>
                  <a:prstClr val="black"/>
                </a:solidFill>
              </a:rPr>
              <a:t>Camenzind</a:t>
            </a:r>
            <a:r>
              <a:rPr lang="en-US" sz="1600">
                <a:solidFill>
                  <a:prstClr val="black"/>
                </a:solidFill>
              </a:rPr>
              <a:t> et al. 2023</a:t>
            </a:r>
          </a:p>
        </p:txBody>
      </p:sp>
      <p:sp>
        <p:nvSpPr>
          <p:cNvPr id="32" name="TextBox 31">
            <a:extLst>
              <a:ext uri="{FF2B5EF4-FFF2-40B4-BE49-F238E27FC236}">
                <a16:creationId xmlns:a16="http://schemas.microsoft.com/office/drawing/2014/main" id="{C63C097F-EBEC-4194-8916-20489DE50C33}"/>
              </a:ext>
            </a:extLst>
          </p:cNvPr>
          <p:cNvSpPr txBox="1"/>
          <p:nvPr/>
        </p:nvSpPr>
        <p:spPr>
          <a:xfrm>
            <a:off x="352425" y="5657850"/>
            <a:ext cx="8620125" cy="400110"/>
          </a:xfrm>
          <a:prstGeom prst="rect">
            <a:avLst/>
          </a:prstGeom>
          <a:noFill/>
        </p:spPr>
        <p:txBody>
          <a:bodyPr wrap="square" lIns="91440" tIns="45720" rIns="91440" bIns="45720" rtlCol="0" anchor="t">
            <a:spAutoFit/>
          </a:bodyPr>
          <a:lstStyle/>
          <a:p>
            <a:r>
              <a:rPr lang="en-US" sz="2000" dirty="0">
                <a:solidFill>
                  <a:prstClr val="black"/>
                </a:solidFill>
              </a:rPr>
              <a:t>*Protected on clay surfaces, soil aggregates and in ultra-micropores</a:t>
            </a:r>
            <a:endParaRPr lang="en-US" sz="2000" dirty="0">
              <a:solidFill>
                <a:prstClr val="black"/>
              </a:solidFill>
              <a:ea typeface="Calibri"/>
              <a:cs typeface="Calibri"/>
            </a:endParaRPr>
          </a:p>
        </p:txBody>
      </p:sp>
      <p:sp>
        <p:nvSpPr>
          <p:cNvPr id="33" name="Title 1">
            <a:extLst>
              <a:ext uri="{FF2B5EF4-FFF2-40B4-BE49-F238E27FC236}">
                <a16:creationId xmlns:a16="http://schemas.microsoft.com/office/drawing/2014/main" id="{287DF013-83EB-4D3D-A868-74148604AEA7}"/>
              </a:ext>
            </a:extLst>
          </p:cNvPr>
          <p:cNvSpPr txBox="1">
            <a:spLocks/>
          </p:cNvSpPr>
          <p:nvPr/>
        </p:nvSpPr>
        <p:spPr>
          <a:xfrm>
            <a:off x="1418735" y="126228"/>
            <a:ext cx="6719801" cy="842791"/>
          </a:xfrm>
          <a:prstGeom prst="rect">
            <a:avLst/>
          </a:prstGeom>
        </p:spPr>
        <p:txBody>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a:t>Organic Matter Pools</a:t>
            </a:r>
          </a:p>
        </p:txBody>
      </p:sp>
    </p:spTree>
    <p:extLst>
      <p:ext uri="{BB962C8B-B14F-4D97-AF65-F5344CB8AC3E}">
        <p14:creationId xmlns:p14="http://schemas.microsoft.com/office/powerpoint/2010/main" val="1439270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Biological Hot Spots</a:t>
            </a:r>
          </a:p>
        </p:txBody>
      </p:sp>
      <p:pic>
        <p:nvPicPr>
          <p:cNvPr id="679" name="Content Placeholder 678"/>
          <p:cNvPicPr>
            <a:picLocks noGrp="1" noChangeAspect="1"/>
          </p:cNvPicPr>
          <p:nvPr>
            <p:ph idx="4294967295"/>
          </p:nvPr>
        </p:nvPicPr>
        <p:blipFill rotWithShape="1">
          <a:blip r:embed="rId3" cstate="print">
            <a:extLst>
              <a:ext uri="{28A0092B-C50C-407E-A947-70E740481C1C}">
                <a14:useLocalDpi xmlns:a14="http://schemas.microsoft.com/office/drawing/2010/main"/>
              </a:ext>
            </a:extLst>
          </a:blip>
          <a:srcRect l="-363" t="-100"/>
          <a:stretch/>
        </p:blipFill>
        <p:spPr>
          <a:xfrm>
            <a:off x="620252" y="930218"/>
            <a:ext cx="7850188" cy="5559425"/>
          </a:xfrm>
          <a:prstGeom prst="rect">
            <a:avLst/>
          </a:prstGeom>
          <a:ln w="19050">
            <a:solidFill>
              <a:schemeClr val="tx1"/>
            </a:solidFill>
          </a:ln>
          <a:effectLst>
            <a:outerShdw blurRad="63500" sx="102000" sy="102000" algn="ctr" rotWithShape="0">
              <a:prstClr val="black">
                <a:alpha val="40000"/>
              </a:prstClr>
            </a:outerShdw>
          </a:effectLst>
        </p:spPr>
      </p:pic>
      <p:sp>
        <p:nvSpPr>
          <p:cNvPr id="710" name="Text Box 22"/>
          <p:cNvSpPr txBox="1">
            <a:spLocks noChangeArrowheads="1"/>
          </p:cNvSpPr>
          <p:nvPr/>
        </p:nvSpPr>
        <p:spPr bwMode="auto">
          <a:xfrm>
            <a:off x="1350320" y="4125653"/>
            <a:ext cx="2271185" cy="954107"/>
          </a:xfrm>
          <a:prstGeom prst="rect">
            <a:avLst/>
          </a:prstGeom>
          <a:noFill/>
          <a:ln w="9525">
            <a:noFill/>
            <a:miter lim="800000"/>
            <a:headEnd/>
            <a:tailEnd/>
          </a:ln>
        </p:spPr>
        <p:txBody>
          <a:bodyPr wrap="square">
            <a:spAutoFit/>
          </a:bodyPr>
          <a:lstStyle/>
          <a:p>
            <a:pPr algn="ctr">
              <a:spcBef>
                <a:spcPct val="50000"/>
              </a:spcBef>
            </a:pPr>
            <a:r>
              <a:rPr lang="pt-BR" sz="2800">
                <a:solidFill>
                  <a:srgbClr val="FFFF00"/>
                </a:solidFill>
                <a:effectLst>
                  <a:outerShdw blurRad="38100" dist="38100" dir="2700000" algn="tl">
                    <a:srgbClr val="000000">
                      <a:alpha val="43137"/>
                    </a:srgbClr>
                  </a:outerShdw>
                </a:effectLst>
                <a:latin typeface="+mj-lt"/>
                <a:cs typeface="Arial" charset="0"/>
              </a:rPr>
              <a:t>Root zone (rhizosphere</a:t>
            </a:r>
            <a:r>
              <a:rPr lang="pt-BR" sz="2000">
                <a:solidFill>
                  <a:srgbClr val="FFFF00"/>
                </a:solidFill>
                <a:effectLst>
                  <a:outerShdw blurRad="38100" dist="38100" dir="2700000" algn="tl">
                    <a:srgbClr val="000000">
                      <a:alpha val="43137"/>
                    </a:srgbClr>
                  </a:outerShdw>
                </a:effectLst>
                <a:latin typeface="+mj-lt"/>
                <a:cs typeface="Arial" charset="0"/>
              </a:rPr>
              <a:t>)</a:t>
            </a:r>
          </a:p>
        </p:txBody>
      </p:sp>
      <p:sp>
        <p:nvSpPr>
          <p:cNvPr id="713" name="Text Box 23"/>
          <p:cNvSpPr txBox="1">
            <a:spLocks noChangeArrowheads="1"/>
          </p:cNvSpPr>
          <p:nvPr/>
        </p:nvSpPr>
        <p:spPr bwMode="auto">
          <a:xfrm>
            <a:off x="4718527" y="2343765"/>
            <a:ext cx="2775322" cy="1384995"/>
          </a:xfrm>
          <a:prstGeom prst="rect">
            <a:avLst/>
          </a:prstGeom>
          <a:noFill/>
          <a:ln w="9525">
            <a:noFill/>
            <a:miter lim="800000"/>
            <a:headEnd/>
            <a:tailEnd/>
          </a:ln>
        </p:spPr>
        <p:txBody>
          <a:bodyPr wrap="square">
            <a:spAutoFit/>
          </a:bodyPr>
          <a:lstStyle/>
          <a:p>
            <a:pPr algn="ctr">
              <a:spcBef>
                <a:spcPct val="50000"/>
              </a:spcBef>
            </a:pPr>
            <a:r>
              <a:rPr lang="pt-BR" sz="2800">
                <a:solidFill>
                  <a:srgbClr val="FFFF00"/>
                </a:solidFill>
                <a:effectLst>
                  <a:outerShdw blurRad="38100" dist="38100" dir="2700000" algn="tl">
                    <a:srgbClr val="000000">
                      <a:alpha val="43137"/>
                    </a:srgbClr>
                  </a:outerShdw>
                </a:effectLst>
                <a:latin typeface="+mj-lt"/>
                <a:cs typeface="Arial" charset="0"/>
              </a:rPr>
              <a:t>Earthworm &amp; Root channels</a:t>
            </a:r>
            <a:br>
              <a:rPr lang="pt-BR" sz="2800">
                <a:solidFill>
                  <a:srgbClr val="FFFF00"/>
                </a:solidFill>
                <a:effectLst>
                  <a:outerShdw blurRad="38100" dist="38100" dir="2700000" algn="tl">
                    <a:srgbClr val="000000">
                      <a:alpha val="43137"/>
                    </a:srgbClr>
                  </a:outerShdw>
                </a:effectLst>
                <a:latin typeface="+mj-lt"/>
                <a:cs typeface="Arial" charset="0"/>
              </a:rPr>
            </a:br>
            <a:endParaRPr lang="pt-BR" sz="2800">
              <a:solidFill>
                <a:srgbClr val="FFFF00"/>
              </a:solidFill>
              <a:effectLst>
                <a:outerShdw blurRad="38100" dist="38100" dir="2700000" algn="tl">
                  <a:srgbClr val="000000">
                    <a:alpha val="43137"/>
                  </a:srgbClr>
                </a:outerShdw>
              </a:effectLst>
              <a:latin typeface="+mj-lt"/>
              <a:cs typeface="Arial" charset="0"/>
            </a:endParaRPr>
          </a:p>
        </p:txBody>
      </p:sp>
      <p:sp>
        <p:nvSpPr>
          <p:cNvPr id="714" name="Text Box 24"/>
          <p:cNvSpPr txBox="1">
            <a:spLocks noChangeArrowheads="1"/>
          </p:cNvSpPr>
          <p:nvPr/>
        </p:nvSpPr>
        <p:spPr bwMode="auto">
          <a:xfrm>
            <a:off x="5374787" y="4061113"/>
            <a:ext cx="3063512" cy="954107"/>
          </a:xfrm>
          <a:prstGeom prst="rect">
            <a:avLst/>
          </a:prstGeom>
          <a:noFill/>
          <a:ln w="9525">
            <a:noFill/>
            <a:miter lim="800000"/>
            <a:headEnd/>
            <a:tailEnd/>
          </a:ln>
        </p:spPr>
        <p:txBody>
          <a:bodyPr wrap="square">
            <a:spAutoFit/>
          </a:bodyPr>
          <a:lstStyle/>
          <a:p>
            <a:pPr algn="ctr">
              <a:spcBef>
                <a:spcPct val="50000"/>
              </a:spcBef>
            </a:pPr>
            <a:r>
              <a:rPr lang="pt-BR" sz="2800">
                <a:solidFill>
                  <a:srgbClr val="FFFF00"/>
                </a:solidFill>
                <a:effectLst>
                  <a:outerShdw blurRad="38100" dist="38100" dir="2700000" algn="tl">
                    <a:srgbClr val="000000">
                      <a:alpha val="43137"/>
                    </a:srgbClr>
                  </a:outerShdw>
                </a:effectLst>
                <a:latin typeface="+mj-lt"/>
                <a:cs typeface="Arial" charset="0"/>
              </a:rPr>
              <a:t>Aggregate surfaces</a:t>
            </a:r>
            <a:br>
              <a:rPr lang="pt-BR" sz="2800">
                <a:solidFill>
                  <a:srgbClr val="FFFF00"/>
                </a:solidFill>
                <a:effectLst>
                  <a:outerShdw blurRad="38100" dist="38100" dir="2700000" algn="tl">
                    <a:srgbClr val="000000">
                      <a:alpha val="43137"/>
                    </a:srgbClr>
                  </a:outerShdw>
                </a:effectLst>
                <a:latin typeface="+mj-lt"/>
                <a:cs typeface="Arial" charset="0"/>
              </a:rPr>
            </a:br>
            <a:endParaRPr lang="pt-BR" sz="2800">
              <a:solidFill>
                <a:srgbClr val="FFFF00"/>
              </a:solidFill>
              <a:effectLst>
                <a:outerShdw blurRad="38100" dist="38100" dir="2700000" algn="tl">
                  <a:srgbClr val="000000">
                    <a:alpha val="43137"/>
                  </a:srgbClr>
                </a:outerShdw>
              </a:effectLst>
              <a:latin typeface="+mj-lt"/>
              <a:cs typeface="Arial" charset="0"/>
            </a:endParaRPr>
          </a:p>
        </p:txBody>
      </p:sp>
      <p:grpSp>
        <p:nvGrpSpPr>
          <p:cNvPr id="719" name="Group 137"/>
          <p:cNvGrpSpPr>
            <a:grpSpLocks/>
          </p:cNvGrpSpPr>
          <p:nvPr/>
        </p:nvGrpSpPr>
        <p:grpSpPr bwMode="auto">
          <a:xfrm>
            <a:off x="3621506" y="3763520"/>
            <a:ext cx="1642428" cy="1384995"/>
            <a:chOff x="2784" y="576"/>
            <a:chExt cx="2064" cy="1981"/>
          </a:xfrm>
        </p:grpSpPr>
        <p:grpSp>
          <p:nvGrpSpPr>
            <p:cNvPr id="720" name="Group 138"/>
            <p:cNvGrpSpPr>
              <a:grpSpLocks/>
            </p:cNvGrpSpPr>
            <p:nvPr/>
          </p:nvGrpSpPr>
          <p:grpSpPr bwMode="auto">
            <a:xfrm>
              <a:off x="4224" y="1026"/>
              <a:ext cx="163" cy="155"/>
              <a:chOff x="1400" y="2127"/>
              <a:chExt cx="163" cy="155"/>
            </a:xfrm>
          </p:grpSpPr>
          <p:sp>
            <p:nvSpPr>
              <p:cNvPr id="1384" name="Freeform 139"/>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85" name="Freeform 140"/>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21" name="Group 141"/>
            <p:cNvGrpSpPr>
              <a:grpSpLocks/>
            </p:cNvGrpSpPr>
            <p:nvPr/>
          </p:nvGrpSpPr>
          <p:grpSpPr bwMode="auto">
            <a:xfrm>
              <a:off x="3408" y="1842"/>
              <a:ext cx="163" cy="155"/>
              <a:chOff x="1400" y="2127"/>
              <a:chExt cx="163" cy="155"/>
            </a:xfrm>
          </p:grpSpPr>
          <p:sp>
            <p:nvSpPr>
              <p:cNvPr id="1382" name="Freeform 142"/>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83" name="Freeform 143"/>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22" name="Group 144"/>
            <p:cNvGrpSpPr>
              <a:grpSpLocks/>
            </p:cNvGrpSpPr>
            <p:nvPr/>
          </p:nvGrpSpPr>
          <p:grpSpPr bwMode="auto">
            <a:xfrm rot="1874145">
              <a:off x="3264" y="784"/>
              <a:ext cx="763" cy="427"/>
              <a:chOff x="1560" y="1488"/>
              <a:chExt cx="763" cy="427"/>
            </a:xfrm>
          </p:grpSpPr>
          <p:sp>
            <p:nvSpPr>
              <p:cNvPr id="1358" name="Freeform 145"/>
              <p:cNvSpPr>
                <a:spLocks/>
              </p:cNvSpPr>
              <p:nvPr/>
            </p:nvSpPr>
            <p:spPr bwMode="auto">
              <a:xfrm>
                <a:off x="1663" y="1589"/>
                <a:ext cx="591" cy="189"/>
              </a:xfrm>
              <a:custGeom>
                <a:avLst/>
                <a:gdLst>
                  <a:gd name="T0" fmla="*/ 46 w 591"/>
                  <a:gd name="T1" fmla="*/ 120 h 189"/>
                  <a:gd name="T2" fmla="*/ 264 w 591"/>
                  <a:gd name="T3" fmla="*/ 84 h 189"/>
                  <a:gd name="T4" fmla="*/ 491 w 591"/>
                  <a:gd name="T5" fmla="*/ 38 h 189"/>
                  <a:gd name="T6" fmla="*/ 591 w 591"/>
                  <a:gd name="T7" fmla="*/ 11 h 189"/>
                  <a:gd name="T8" fmla="*/ 528 w 591"/>
                  <a:gd name="T9" fmla="*/ 29 h 189"/>
                  <a:gd name="T10" fmla="*/ 482 w 591"/>
                  <a:gd name="T11" fmla="*/ 66 h 189"/>
                  <a:gd name="T12" fmla="*/ 400 w 591"/>
                  <a:gd name="T13" fmla="*/ 75 h 189"/>
                  <a:gd name="T14" fmla="*/ 355 w 591"/>
                  <a:gd name="T15" fmla="*/ 111 h 189"/>
                  <a:gd name="T16" fmla="*/ 210 w 591"/>
                  <a:gd name="T17" fmla="*/ 138 h 189"/>
                  <a:gd name="T18" fmla="*/ 100 w 591"/>
                  <a:gd name="T19" fmla="*/ 184 h 189"/>
                  <a:gd name="T20" fmla="*/ 0 w 591"/>
                  <a:gd name="T21" fmla="*/ 138 h 189"/>
                  <a:gd name="T22" fmla="*/ 46 w 591"/>
                  <a:gd name="T23" fmla="*/ 120 h 1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91"/>
                  <a:gd name="T37" fmla="*/ 0 h 189"/>
                  <a:gd name="T38" fmla="*/ 591 w 591"/>
                  <a:gd name="T39" fmla="*/ 189 h 1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91" h="189">
                    <a:moveTo>
                      <a:pt x="46" y="120"/>
                    </a:moveTo>
                    <a:cubicBezTo>
                      <a:pt x="119" y="110"/>
                      <a:pt x="191" y="94"/>
                      <a:pt x="264" y="84"/>
                    </a:cubicBezTo>
                    <a:cubicBezTo>
                      <a:pt x="336" y="36"/>
                      <a:pt x="399" y="44"/>
                      <a:pt x="491" y="38"/>
                    </a:cubicBezTo>
                    <a:cubicBezTo>
                      <a:pt x="530" y="0"/>
                      <a:pt x="537" y="0"/>
                      <a:pt x="591" y="11"/>
                    </a:cubicBezTo>
                    <a:cubicBezTo>
                      <a:pt x="570" y="18"/>
                      <a:pt x="548" y="21"/>
                      <a:pt x="528" y="29"/>
                    </a:cubicBezTo>
                    <a:cubicBezTo>
                      <a:pt x="510" y="37"/>
                      <a:pt x="501" y="61"/>
                      <a:pt x="482" y="66"/>
                    </a:cubicBezTo>
                    <a:cubicBezTo>
                      <a:pt x="456" y="73"/>
                      <a:pt x="427" y="72"/>
                      <a:pt x="400" y="75"/>
                    </a:cubicBezTo>
                    <a:cubicBezTo>
                      <a:pt x="299" y="109"/>
                      <a:pt x="451" y="52"/>
                      <a:pt x="355" y="111"/>
                    </a:cubicBezTo>
                    <a:cubicBezTo>
                      <a:pt x="318" y="134"/>
                      <a:pt x="246" y="134"/>
                      <a:pt x="210" y="138"/>
                    </a:cubicBezTo>
                    <a:cubicBezTo>
                      <a:pt x="171" y="151"/>
                      <a:pt x="138" y="172"/>
                      <a:pt x="100" y="184"/>
                    </a:cubicBezTo>
                    <a:cubicBezTo>
                      <a:pt x="45" y="176"/>
                      <a:pt x="18" y="189"/>
                      <a:pt x="0" y="138"/>
                    </a:cubicBezTo>
                    <a:cubicBezTo>
                      <a:pt x="34" y="127"/>
                      <a:pt x="19" y="133"/>
                      <a:pt x="46" y="120"/>
                    </a:cubicBezTo>
                    <a:close/>
                  </a:path>
                </a:pathLst>
              </a:cu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59" name="Group 146"/>
              <p:cNvGrpSpPr>
                <a:grpSpLocks/>
              </p:cNvGrpSpPr>
              <p:nvPr/>
            </p:nvGrpSpPr>
            <p:grpSpPr bwMode="auto">
              <a:xfrm>
                <a:off x="1728" y="1760"/>
                <a:ext cx="163" cy="155"/>
                <a:chOff x="1400" y="2127"/>
                <a:chExt cx="163" cy="155"/>
              </a:xfrm>
            </p:grpSpPr>
            <p:sp>
              <p:nvSpPr>
                <p:cNvPr id="1380" name="Freeform 147"/>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81" name="Freeform 148"/>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60" name="Freeform 149"/>
              <p:cNvSpPr>
                <a:spLocks/>
              </p:cNvSpPr>
              <p:nvPr/>
            </p:nvSpPr>
            <p:spPr bwMode="auto">
              <a:xfrm>
                <a:off x="1872" y="172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61" name="Group 150"/>
              <p:cNvGrpSpPr>
                <a:grpSpLocks/>
              </p:cNvGrpSpPr>
              <p:nvPr/>
            </p:nvGrpSpPr>
            <p:grpSpPr bwMode="auto">
              <a:xfrm>
                <a:off x="1968" y="1680"/>
                <a:ext cx="163" cy="155"/>
                <a:chOff x="1400" y="2127"/>
                <a:chExt cx="163" cy="155"/>
              </a:xfrm>
            </p:grpSpPr>
            <p:sp>
              <p:nvSpPr>
                <p:cNvPr id="1378" name="Freeform 151"/>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79" name="Freeform 152"/>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62" name="Group 153"/>
              <p:cNvGrpSpPr>
                <a:grpSpLocks/>
              </p:cNvGrpSpPr>
              <p:nvPr/>
            </p:nvGrpSpPr>
            <p:grpSpPr bwMode="auto">
              <a:xfrm>
                <a:off x="1920" y="1488"/>
                <a:ext cx="163" cy="155"/>
                <a:chOff x="1400" y="2127"/>
                <a:chExt cx="163" cy="155"/>
              </a:xfrm>
            </p:grpSpPr>
            <p:sp>
              <p:nvSpPr>
                <p:cNvPr id="1376" name="Freeform 15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77" name="Freeform 15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63" name="Group 156"/>
              <p:cNvGrpSpPr>
                <a:grpSpLocks/>
              </p:cNvGrpSpPr>
              <p:nvPr/>
            </p:nvGrpSpPr>
            <p:grpSpPr bwMode="auto">
              <a:xfrm>
                <a:off x="1776" y="1536"/>
                <a:ext cx="163" cy="155"/>
                <a:chOff x="1400" y="2127"/>
                <a:chExt cx="163" cy="155"/>
              </a:xfrm>
            </p:grpSpPr>
            <p:sp>
              <p:nvSpPr>
                <p:cNvPr id="1374" name="Freeform 157"/>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75" name="Freeform 158"/>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64" name="Freeform 159"/>
              <p:cNvSpPr>
                <a:spLocks/>
              </p:cNvSpPr>
              <p:nvPr/>
            </p:nvSpPr>
            <p:spPr bwMode="auto">
              <a:xfrm>
                <a:off x="1708" y="161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65" name="Freeform 160"/>
              <p:cNvSpPr>
                <a:spLocks/>
              </p:cNvSpPr>
              <p:nvPr/>
            </p:nvSpPr>
            <p:spPr bwMode="auto">
              <a:xfrm>
                <a:off x="2112" y="166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66" name="Freeform 161"/>
              <p:cNvSpPr>
                <a:spLocks/>
              </p:cNvSpPr>
              <p:nvPr/>
            </p:nvSpPr>
            <p:spPr bwMode="auto">
              <a:xfrm>
                <a:off x="1652" y="175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67" name="Freeform 162"/>
              <p:cNvSpPr>
                <a:spLocks/>
              </p:cNvSpPr>
              <p:nvPr/>
            </p:nvSpPr>
            <p:spPr bwMode="auto">
              <a:xfrm>
                <a:off x="2080" y="154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68" name="Group 163"/>
              <p:cNvGrpSpPr>
                <a:grpSpLocks/>
              </p:cNvGrpSpPr>
              <p:nvPr/>
            </p:nvGrpSpPr>
            <p:grpSpPr bwMode="auto">
              <a:xfrm>
                <a:off x="2160" y="1536"/>
                <a:ext cx="163" cy="155"/>
                <a:chOff x="1400" y="2127"/>
                <a:chExt cx="163" cy="155"/>
              </a:xfrm>
            </p:grpSpPr>
            <p:sp>
              <p:nvSpPr>
                <p:cNvPr id="1372" name="Freeform 16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73" name="Freeform 16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69" name="Group 166"/>
              <p:cNvGrpSpPr>
                <a:grpSpLocks/>
              </p:cNvGrpSpPr>
              <p:nvPr/>
            </p:nvGrpSpPr>
            <p:grpSpPr bwMode="auto">
              <a:xfrm>
                <a:off x="1560" y="1604"/>
                <a:ext cx="163" cy="155"/>
                <a:chOff x="1400" y="2127"/>
                <a:chExt cx="163" cy="155"/>
              </a:xfrm>
            </p:grpSpPr>
            <p:sp>
              <p:nvSpPr>
                <p:cNvPr id="1370" name="Freeform 167"/>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71" name="Freeform 168"/>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grpSp>
          <p:nvGrpSpPr>
            <p:cNvPr id="723" name="Group 169"/>
            <p:cNvGrpSpPr>
              <a:grpSpLocks/>
            </p:cNvGrpSpPr>
            <p:nvPr/>
          </p:nvGrpSpPr>
          <p:grpSpPr bwMode="auto">
            <a:xfrm>
              <a:off x="4224" y="1074"/>
              <a:ext cx="440" cy="395"/>
              <a:chOff x="2956" y="2016"/>
              <a:chExt cx="440" cy="395"/>
            </a:xfrm>
          </p:grpSpPr>
          <p:sp>
            <p:nvSpPr>
              <p:cNvPr id="1341" name="Freeform 170"/>
              <p:cNvSpPr>
                <a:spLocks/>
              </p:cNvSpPr>
              <p:nvPr/>
            </p:nvSpPr>
            <p:spPr bwMode="auto">
              <a:xfrm>
                <a:off x="3024" y="2112"/>
                <a:ext cx="359" cy="200"/>
              </a:xfrm>
              <a:custGeom>
                <a:avLst/>
                <a:gdLst>
                  <a:gd name="T0" fmla="*/ 173 w 359"/>
                  <a:gd name="T1" fmla="*/ 86 h 200"/>
                  <a:gd name="T2" fmla="*/ 273 w 359"/>
                  <a:gd name="T3" fmla="*/ 23 h 200"/>
                  <a:gd name="T4" fmla="*/ 291 w 359"/>
                  <a:gd name="T5" fmla="*/ 50 h 200"/>
                  <a:gd name="T6" fmla="*/ 100 w 359"/>
                  <a:gd name="T7" fmla="*/ 159 h 200"/>
                  <a:gd name="T8" fmla="*/ 27 w 359"/>
                  <a:gd name="T9" fmla="*/ 168 h 200"/>
                  <a:gd name="T10" fmla="*/ 145 w 359"/>
                  <a:gd name="T11" fmla="*/ 105 h 200"/>
                  <a:gd name="T12" fmla="*/ 173 w 359"/>
                  <a:gd name="T13" fmla="*/ 86 h 200"/>
                  <a:gd name="T14" fmla="*/ 0 60000 65536"/>
                  <a:gd name="T15" fmla="*/ 0 60000 65536"/>
                  <a:gd name="T16" fmla="*/ 0 60000 65536"/>
                  <a:gd name="T17" fmla="*/ 0 60000 65536"/>
                  <a:gd name="T18" fmla="*/ 0 60000 65536"/>
                  <a:gd name="T19" fmla="*/ 0 60000 65536"/>
                  <a:gd name="T20" fmla="*/ 0 60000 65536"/>
                  <a:gd name="T21" fmla="*/ 0 w 359"/>
                  <a:gd name="T22" fmla="*/ 0 h 200"/>
                  <a:gd name="T23" fmla="*/ 359 w 359"/>
                  <a:gd name="T24" fmla="*/ 200 h 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9" h="200">
                    <a:moveTo>
                      <a:pt x="173" y="86"/>
                    </a:moveTo>
                    <a:cubicBezTo>
                      <a:pt x="190" y="0"/>
                      <a:pt x="180" y="12"/>
                      <a:pt x="273" y="23"/>
                    </a:cubicBezTo>
                    <a:cubicBezTo>
                      <a:pt x="279" y="32"/>
                      <a:pt x="286" y="40"/>
                      <a:pt x="291" y="50"/>
                    </a:cubicBezTo>
                    <a:cubicBezTo>
                      <a:pt x="359" y="187"/>
                      <a:pt x="156" y="156"/>
                      <a:pt x="100" y="159"/>
                    </a:cubicBezTo>
                    <a:cubicBezTo>
                      <a:pt x="51" y="175"/>
                      <a:pt x="73" y="200"/>
                      <a:pt x="27" y="168"/>
                    </a:cubicBezTo>
                    <a:cubicBezTo>
                      <a:pt x="0" y="86"/>
                      <a:pt x="62" y="111"/>
                      <a:pt x="145" y="105"/>
                    </a:cubicBezTo>
                    <a:cubicBezTo>
                      <a:pt x="176" y="95"/>
                      <a:pt x="173" y="106"/>
                      <a:pt x="173" y="86"/>
                    </a:cubicBezTo>
                    <a:close/>
                  </a:path>
                </a:pathLst>
              </a:cu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42" name="Group 171"/>
              <p:cNvGrpSpPr>
                <a:grpSpLocks/>
              </p:cNvGrpSpPr>
              <p:nvPr/>
            </p:nvGrpSpPr>
            <p:grpSpPr bwMode="auto">
              <a:xfrm>
                <a:off x="3072" y="2256"/>
                <a:ext cx="163" cy="155"/>
                <a:chOff x="1400" y="2127"/>
                <a:chExt cx="163" cy="155"/>
              </a:xfrm>
            </p:grpSpPr>
            <p:sp>
              <p:nvSpPr>
                <p:cNvPr id="1356" name="Freeform 172"/>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57" name="Freeform 173"/>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43" name="Group 174"/>
              <p:cNvGrpSpPr>
                <a:grpSpLocks/>
              </p:cNvGrpSpPr>
              <p:nvPr/>
            </p:nvGrpSpPr>
            <p:grpSpPr bwMode="auto">
              <a:xfrm>
                <a:off x="3220" y="2016"/>
                <a:ext cx="163" cy="155"/>
                <a:chOff x="1400" y="2127"/>
                <a:chExt cx="163" cy="155"/>
              </a:xfrm>
            </p:grpSpPr>
            <p:sp>
              <p:nvSpPr>
                <p:cNvPr id="1354" name="Freeform 175"/>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55" name="Freeform 176"/>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44" name="Group 177"/>
              <p:cNvGrpSpPr>
                <a:grpSpLocks/>
              </p:cNvGrpSpPr>
              <p:nvPr/>
            </p:nvGrpSpPr>
            <p:grpSpPr bwMode="auto">
              <a:xfrm>
                <a:off x="2956" y="2088"/>
                <a:ext cx="163" cy="155"/>
                <a:chOff x="1400" y="2127"/>
                <a:chExt cx="163" cy="155"/>
              </a:xfrm>
            </p:grpSpPr>
            <p:sp>
              <p:nvSpPr>
                <p:cNvPr id="1352" name="Freeform 178"/>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53" name="Freeform 179"/>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45" name="Freeform 180"/>
              <p:cNvSpPr>
                <a:spLocks/>
              </p:cNvSpPr>
              <p:nvPr/>
            </p:nvSpPr>
            <p:spPr bwMode="auto">
              <a:xfrm>
                <a:off x="2996" y="224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46" name="Freeform 181"/>
              <p:cNvSpPr>
                <a:spLocks/>
              </p:cNvSpPr>
              <p:nvPr/>
            </p:nvSpPr>
            <p:spPr bwMode="auto">
              <a:xfrm>
                <a:off x="3148" y="205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47" name="Freeform 182"/>
              <p:cNvSpPr>
                <a:spLocks/>
              </p:cNvSpPr>
              <p:nvPr/>
            </p:nvSpPr>
            <p:spPr bwMode="auto">
              <a:xfrm>
                <a:off x="3120" y="212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48" name="Group 183"/>
              <p:cNvGrpSpPr>
                <a:grpSpLocks/>
              </p:cNvGrpSpPr>
              <p:nvPr/>
            </p:nvGrpSpPr>
            <p:grpSpPr bwMode="auto">
              <a:xfrm>
                <a:off x="3216" y="2240"/>
                <a:ext cx="163" cy="155"/>
                <a:chOff x="1400" y="2127"/>
                <a:chExt cx="163" cy="155"/>
              </a:xfrm>
            </p:grpSpPr>
            <p:sp>
              <p:nvSpPr>
                <p:cNvPr id="1350" name="Freeform 18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51" name="Freeform 18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49" name="Freeform 186"/>
              <p:cNvSpPr>
                <a:spLocks/>
              </p:cNvSpPr>
              <p:nvPr/>
            </p:nvSpPr>
            <p:spPr bwMode="auto">
              <a:xfrm>
                <a:off x="3312" y="216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24" name="Group 187"/>
            <p:cNvGrpSpPr>
              <a:grpSpLocks/>
            </p:cNvGrpSpPr>
            <p:nvPr/>
          </p:nvGrpSpPr>
          <p:grpSpPr bwMode="auto">
            <a:xfrm>
              <a:off x="3024" y="1218"/>
              <a:ext cx="440" cy="395"/>
              <a:chOff x="2956" y="2016"/>
              <a:chExt cx="440" cy="395"/>
            </a:xfrm>
          </p:grpSpPr>
          <p:sp>
            <p:nvSpPr>
              <p:cNvPr id="1324" name="Freeform 188"/>
              <p:cNvSpPr>
                <a:spLocks/>
              </p:cNvSpPr>
              <p:nvPr/>
            </p:nvSpPr>
            <p:spPr bwMode="auto">
              <a:xfrm>
                <a:off x="3024" y="2112"/>
                <a:ext cx="359" cy="200"/>
              </a:xfrm>
              <a:custGeom>
                <a:avLst/>
                <a:gdLst>
                  <a:gd name="T0" fmla="*/ 173 w 359"/>
                  <a:gd name="T1" fmla="*/ 86 h 200"/>
                  <a:gd name="T2" fmla="*/ 273 w 359"/>
                  <a:gd name="T3" fmla="*/ 23 h 200"/>
                  <a:gd name="T4" fmla="*/ 291 w 359"/>
                  <a:gd name="T5" fmla="*/ 50 h 200"/>
                  <a:gd name="T6" fmla="*/ 100 w 359"/>
                  <a:gd name="T7" fmla="*/ 159 h 200"/>
                  <a:gd name="T8" fmla="*/ 27 w 359"/>
                  <a:gd name="T9" fmla="*/ 168 h 200"/>
                  <a:gd name="T10" fmla="*/ 145 w 359"/>
                  <a:gd name="T11" fmla="*/ 105 h 200"/>
                  <a:gd name="T12" fmla="*/ 173 w 359"/>
                  <a:gd name="T13" fmla="*/ 86 h 200"/>
                  <a:gd name="T14" fmla="*/ 0 60000 65536"/>
                  <a:gd name="T15" fmla="*/ 0 60000 65536"/>
                  <a:gd name="T16" fmla="*/ 0 60000 65536"/>
                  <a:gd name="T17" fmla="*/ 0 60000 65536"/>
                  <a:gd name="T18" fmla="*/ 0 60000 65536"/>
                  <a:gd name="T19" fmla="*/ 0 60000 65536"/>
                  <a:gd name="T20" fmla="*/ 0 60000 65536"/>
                  <a:gd name="T21" fmla="*/ 0 w 359"/>
                  <a:gd name="T22" fmla="*/ 0 h 200"/>
                  <a:gd name="T23" fmla="*/ 359 w 359"/>
                  <a:gd name="T24" fmla="*/ 200 h 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9" h="200">
                    <a:moveTo>
                      <a:pt x="173" y="86"/>
                    </a:moveTo>
                    <a:cubicBezTo>
                      <a:pt x="190" y="0"/>
                      <a:pt x="180" y="12"/>
                      <a:pt x="273" y="23"/>
                    </a:cubicBezTo>
                    <a:cubicBezTo>
                      <a:pt x="279" y="32"/>
                      <a:pt x="286" y="40"/>
                      <a:pt x="291" y="50"/>
                    </a:cubicBezTo>
                    <a:cubicBezTo>
                      <a:pt x="359" y="187"/>
                      <a:pt x="156" y="156"/>
                      <a:pt x="100" y="159"/>
                    </a:cubicBezTo>
                    <a:cubicBezTo>
                      <a:pt x="51" y="175"/>
                      <a:pt x="73" y="200"/>
                      <a:pt x="27" y="168"/>
                    </a:cubicBezTo>
                    <a:cubicBezTo>
                      <a:pt x="0" y="86"/>
                      <a:pt x="62" y="111"/>
                      <a:pt x="145" y="105"/>
                    </a:cubicBezTo>
                    <a:cubicBezTo>
                      <a:pt x="176" y="95"/>
                      <a:pt x="173" y="106"/>
                      <a:pt x="173" y="86"/>
                    </a:cubicBezTo>
                    <a:close/>
                  </a:path>
                </a:pathLst>
              </a:cu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25" name="Group 189"/>
              <p:cNvGrpSpPr>
                <a:grpSpLocks/>
              </p:cNvGrpSpPr>
              <p:nvPr/>
            </p:nvGrpSpPr>
            <p:grpSpPr bwMode="auto">
              <a:xfrm>
                <a:off x="3072" y="2256"/>
                <a:ext cx="163" cy="155"/>
                <a:chOff x="1400" y="2127"/>
                <a:chExt cx="163" cy="155"/>
              </a:xfrm>
            </p:grpSpPr>
            <p:sp>
              <p:nvSpPr>
                <p:cNvPr id="1339" name="Freeform 190"/>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40" name="Freeform 191"/>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26" name="Group 192"/>
              <p:cNvGrpSpPr>
                <a:grpSpLocks/>
              </p:cNvGrpSpPr>
              <p:nvPr/>
            </p:nvGrpSpPr>
            <p:grpSpPr bwMode="auto">
              <a:xfrm>
                <a:off x="3220" y="2016"/>
                <a:ext cx="163" cy="155"/>
                <a:chOff x="1400" y="2127"/>
                <a:chExt cx="163" cy="155"/>
              </a:xfrm>
            </p:grpSpPr>
            <p:sp>
              <p:nvSpPr>
                <p:cNvPr id="1337" name="Freeform 193"/>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38" name="Freeform 194"/>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27" name="Group 195"/>
              <p:cNvGrpSpPr>
                <a:grpSpLocks/>
              </p:cNvGrpSpPr>
              <p:nvPr/>
            </p:nvGrpSpPr>
            <p:grpSpPr bwMode="auto">
              <a:xfrm>
                <a:off x="2956" y="2088"/>
                <a:ext cx="163" cy="155"/>
                <a:chOff x="1400" y="2127"/>
                <a:chExt cx="163" cy="155"/>
              </a:xfrm>
            </p:grpSpPr>
            <p:sp>
              <p:nvSpPr>
                <p:cNvPr id="1335" name="Freeform 196"/>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36" name="Freeform 197"/>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28" name="Freeform 198"/>
              <p:cNvSpPr>
                <a:spLocks/>
              </p:cNvSpPr>
              <p:nvPr/>
            </p:nvSpPr>
            <p:spPr bwMode="auto">
              <a:xfrm>
                <a:off x="2996" y="224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29" name="Freeform 199"/>
              <p:cNvSpPr>
                <a:spLocks/>
              </p:cNvSpPr>
              <p:nvPr/>
            </p:nvSpPr>
            <p:spPr bwMode="auto">
              <a:xfrm>
                <a:off x="3148" y="205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30" name="Freeform 200"/>
              <p:cNvSpPr>
                <a:spLocks/>
              </p:cNvSpPr>
              <p:nvPr/>
            </p:nvSpPr>
            <p:spPr bwMode="auto">
              <a:xfrm>
                <a:off x="3120" y="212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31" name="Group 201"/>
              <p:cNvGrpSpPr>
                <a:grpSpLocks/>
              </p:cNvGrpSpPr>
              <p:nvPr/>
            </p:nvGrpSpPr>
            <p:grpSpPr bwMode="auto">
              <a:xfrm>
                <a:off x="3216" y="2240"/>
                <a:ext cx="163" cy="155"/>
                <a:chOff x="1400" y="2127"/>
                <a:chExt cx="163" cy="155"/>
              </a:xfrm>
            </p:grpSpPr>
            <p:sp>
              <p:nvSpPr>
                <p:cNvPr id="1333" name="Freeform 202"/>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34" name="Freeform 203"/>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32" name="Freeform 204"/>
              <p:cNvSpPr>
                <a:spLocks/>
              </p:cNvSpPr>
              <p:nvPr/>
            </p:nvSpPr>
            <p:spPr bwMode="auto">
              <a:xfrm>
                <a:off x="3312" y="216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25" name="Group 205"/>
            <p:cNvGrpSpPr>
              <a:grpSpLocks/>
            </p:cNvGrpSpPr>
            <p:nvPr/>
          </p:nvGrpSpPr>
          <p:grpSpPr bwMode="auto">
            <a:xfrm>
              <a:off x="3456" y="1650"/>
              <a:ext cx="440" cy="395"/>
              <a:chOff x="2956" y="2016"/>
              <a:chExt cx="440" cy="395"/>
            </a:xfrm>
          </p:grpSpPr>
          <p:sp>
            <p:nvSpPr>
              <p:cNvPr id="1307" name="Freeform 206"/>
              <p:cNvSpPr>
                <a:spLocks/>
              </p:cNvSpPr>
              <p:nvPr/>
            </p:nvSpPr>
            <p:spPr bwMode="auto">
              <a:xfrm>
                <a:off x="3024" y="2112"/>
                <a:ext cx="359" cy="200"/>
              </a:xfrm>
              <a:custGeom>
                <a:avLst/>
                <a:gdLst>
                  <a:gd name="T0" fmla="*/ 173 w 359"/>
                  <a:gd name="T1" fmla="*/ 86 h 200"/>
                  <a:gd name="T2" fmla="*/ 273 w 359"/>
                  <a:gd name="T3" fmla="*/ 23 h 200"/>
                  <a:gd name="T4" fmla="*/ 291 w 359"/>
                  <a:gd name="T5" fmla="*/ 50 h 200"/>
                  <a:gd name="T6" fmla="*/ 100 w 359"/>
                  <a:gd name="T7" fmla="*/ 159 h 200"/>
                  <a:gd name="T8" fmla="*/ 27 w 359"/>
                  <a:gd name="T9" fmla="*/ 168 h 200"/>
                  <a:gd name="T10" fmla="*/ 145 w 359"/>
                  <a:gd name="T11" fmla="*/ 105 h 200"/>
                  <a:gd name="T12" fmla="*/ 173 w 359"/>
                  <a:gd name="T13" fmla="*/ 86 h 200"/>
                  <a:gd name="T14" fmla="*/ 0 60000 65536"/>
                  <a:gd name="T15" fmla="*/ 0 60000 65536"/>
                  <a:gd name="T16" fmla="*/ 0 60000 65536"/>
                  <a:gd name="T17" fmla="*/ 0 60000 65536"/>
                  <a:gd name="T18" fmla="*/ 0 60000 65536"/>
                  <a:gd name="T19" fmla="*/ 0 60000 65536"/>
                  <a:gd name="T20" fmla="*/ 0 60000 65536"/>
                  <a:gd name="T21" fmla="*/ 0 w 359"/>
                  <a:gd name="T22" fmla="*/ 0 h 200"/>
                  <a:gd name="T23" fmla="*/ 359 w 359"/>
                  <a:gd name="T24" fmla="*/ 200 h 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9" h="200">
                    <a:moveTo>
                      <a:pt x="173" y="86"/>
                    </a:moveTo>
                    <a:cubicBezTo>
                      <a:pt x="190" y="0"/>
                      <a:pt x="180" y="12"/>
                      <a:pt x="273" y="23"/>
                    </a:cubicBezTo>
                    <a:cubicBezTo>
                      <a:pt x="279" y="32"/>
                      <a:pt x="286" y="40"/>
                      <a:pt x="291" y="50"/>
                    </a:cubicBezTo>
                    <a:cubicBezTo>
                      <a:pt x="359" y="187"/>
                      <a:pt x="156" y="156"/>
                      <a:pt x="100" y="159"/>
                    </a:cubicBezTo>
                    <a:cubicBezTo>
                      <a:pt x="51" y="175"/>
                      <a:pt x="73" y="200"/>
                      <a:pt x="27" y="168"/>
                    </a:cubicBezTo>
                    <a:cubicBezTo>
                      <a:pt x="0" y="86"/>
                      <a:pt x="62" y="111"/>
                      <a:pt x="145" y="105"/>
                    </a:cubicBezTo>
                    <a:cubicBezTo>
                      <a:pt x="176" y="95"/>
                      <a:pt x="173" y="106"/>
                      <a:pt x="173" y="86"/>
                    </a:cubicBezTo>
                    <a:close/>
                  </a:path>
                </a:pathLst>
              </a:cu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08" name="Group 207"/>
              <p:cNvGrpSpPr>
                <a:grpSpLocks/>
              </p:cNvGrpSpPr>
              <p:nvPr/>
            </p:nvGrpSpPr>
            <p:grpSpPr bwMode="auto">
              <a:xfrm>
                <a:off x="3072" y="2256"/>
                <a:ext cx="163" cy="155"/>
                <a:chOff x="1400" y="2127"/>
                <a:chExt cx="163" cy="155"/>
              </a:xfrm>
            </p:grpSpPr>
            <p:sp>
              <p:nvSpPr>
                <p:cNvPr id="1322" name="Freeform 208"/>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23" name="Freeform 209"/>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09" name="Group 210"/>
              <p:cNvGrpSpPr>
                <a:grpSpLocks/>
              </p:cNvGrpSpPr>
              <p:nvPr/>
            </p:nvGrpSpPr>
            <p:grpSpPr bwMode="auto">
              <a:xfrm>
                <a:off x="3220" y="2016"/>
                <a:ext cx="163" cy="155"/>
                <a:chOff x="1400" y="2127"/>
                <a:chExt cx="163" cy="155"/>
              </a:xfrm>
            </p:grpSpPr>
            <p:sp>
              <p:nvSpPr>
                <p:cNvPr id="1320" name="Freeform 211"/>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21" name="Freeform 212"/>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310" name="Group 213"/>
              <p:cNvGrpSpPr>
                <a:grpSpLocks/>
              </p:cNvGrpSpPr>
              <p:nvPr/>
            </p:nvGrpSpPr>
            <p:grpSpPr bwMode="auto">
              <a:xfrm>
                <a:off x="2956" y="2088"/>
                <a:ext cx="163" cy="155"/>
                <a:chOff x="1400" y="2127"/>
                <a:chExt cx="163" cy="155"/>
              </a:xfrm>
            </p:grpSpPr>
            <p:sp>
              <p:nvSpPr>
                <p:cNvPr id="1318" name="Freeform 21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19" name="Freeform 21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11" name="Freeform 216"/>
              <p:cNvSpPr>
                <a:spLocks/>
              </p:cNvSpPr>
              <p:nvPr/>
            </p:nvSpPr>
            <p:spPr bwMode="auto">
              <a:xfrm>
                <a:off x="2996" y="224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12" name="Freeform 217"/>
              <p:cNvSpPr>
                <a:spLocks/>
              </p:cNvSpPr>
              <p:nvPr/>
            </p:nvSpPr>
            <p:spPr bwMode="auto">
              <a:xfrm>
                <a:off x="3148" y="205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13" name="Freeform 218"/>
              <p:cNvSpPr>
                <a:spLocks/>
              </p:cNvSpPr>
              <p:nvPr/>
            </p:nvSpPr>
            <p:spPr bwMode="auto">
              <a:xfrm>
                <a:off x="3120" y="212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314" name="Group 219"/>
              <p:cNvGrpSpPr>
                <a:grpSpLocks/>
              </p:cNvGrpSpPr>
              <p:nvPr/>
            </p:nvGrpSpPr>
            <p:grpSpPr bwMode="auto">
              <a:xfrm>
                <a:off x="3216" y="2240"/>
                <a:ext cx="163" cy="155"/>
                <a:chOff x="1400" y="2127"/>
                <a:chExt cx="163" cy="155"/>
              </a:xfrm>
            </p:grpSpPr>
            <p:sp>
              <p:nvSpPr>
                <p:cNvPr id="1316" name="Freeform 220"/>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17" name="Freeform 221"/>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15" name="Freeform 222"/>
              <p:cNvSpPr>
                <a:spLocks/>
              </p:cNvSpPr>
              <p:nvPr/>
            </p:nvSpPr>
            <p:spPr bwMode="auto">
              <a:xfrm>
                <a:off x="3312" y="216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26" name="Group 223"/>
            <p:cNvGrpSpPr>
              <a:grpSpLocks/>
            </p:cNvGrpSpPr>
            <p:nvPr/>
          </p:nvGrpSpPr>
          <p:grpSpPr bwMode="auto">
            <a:xfrm>
              <a:off x="2928" y="1602"/>
              <a:ext cx="440" cy="395"/>
              <a:chOff x="2956" y="2016"/>
              <a:chExt cx="440" cy="395"/>
            </a:xfrm>
          </p:grpSpPr>
          <p:sp>
            <p:nvSpPr>
              <p:cNvPr id="1290" name="Freeform 224"/>
              <p:cNvSpPr>
                <a:spLocks/>
              </p:cNvSpPr>
              <p:nvPr/>
            </p:nvSpPr>
            <p:spPr bwMode="auto">
              <a:xfrm>
                <a:off x="3024" y="2112"/>
                <a:ext cx="359" cy="200"/>
              </a:xfrm>
              <a:custGeom>
                <a:avLst/>
                <a:gdLst>
                  <a:gd name="T0" fmla="*/ 173 w 359"/>
                  <a:gd name="T1" fmla="*/ 86 h 200"/>
                  <a:gd name="T2" fmla="*/ 273 w 359"/>
                  <a:gd name="T3" fmla="*/ 23 h 200"/>
                  <a:gd name="T4" fmla="*/ 291 w 359"/>
                  <a:gd name="T5" fmla="*/ 50 h 200"/>
                  <a:gd name="T6" fmla="*/ 100 w 359"/>
                  <a:gd name="T7" fmla="*/ 159 h 200"/>
                  <a:gd name="T8" fmla="*/ 27 w 359"/>
                  <a:gd name="T9" fmla="*/ 168 h 200"/>
                  <a:gd name="T10" fmla="*/ 145 w 359"/>
                  <a:gd name="T11" fmla="*/ 105 h 200"/>
                  <a:gd name="T12" fmla="*/ 173 w 359"/>
                  <a:gd name="T13" fmla="*/ 86 h 200"/>
                  <a:gd name="T14" fmla="*/ 0 60000 65536"/>
                  <a:gd name="T15" fmla="*/ 0 60000 65536"/>
                  <a:gd name="T16" fmla="*/ 0 60000 65536"/>
                  <a:gd name="T17" fmla="*/ 0 60000 65536"/>
                  <a:gd name="T18" fmla="*/ 0 60000 65536"/>
                  <a:gd name="T19" fmla="*/ 0 60000 65536"/>
                  <a:gd name="T20" fmla="*/ 0 60000 65536"/>
                  <a:gd name="T21" fmla="*/ 0 w 359"/>
                  <a:gd name="T22" fmla="*/ 0 h 200"/>
                  <a:gd name="T23" fmla="*/ 359 w 359"/>
                  <a:gd name="T24" fmla="*/ 200 h 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9" h="200">
                    <a:moveTo>
                      <a:pt x="173" y="86"/>
                    </a:moveTo>
                    <a:cubicBezTo>
                      <a:pt x="190" y="0"/>
                      <a:pt x="180" y="12"/>
                      <a:pt x="273" y="23"/>
                    </a:cubicBezTo>
                    <a:cubicBezTo>
                      <a:pt x="279" y="32"/>
                      <a:pt x="286" y="40"/>
                      <a:pt x="291" y="50"/>
                    </a:cubicBezTo>
                    <a:cubicBezTo>
                      <a:pt x="359" y="187"/>
                      <a:pt x="156" y="156"/>
                      <a:pt x="100" y="159"/>
                    </a:cubicBezTo>
                    <a:cubicBezTo>
                      <a:pt x="51" y="175"/>
                      <a:pt x="73" y="200"/>
                      <a:pt x="27" y="168"/>
                    </a:cubicBezTo>
                    <a:cubicBezTo>
                      <a:pt x="0" y="86"/>
                      <a:pt x="62" y="111"/>
                      <a:pt x="145" y="105"/>
                    </a:cubicBezTo>
                    <a:cubicBezTo>
                      <a:pt x="176" y="95"/>
                      <a:pt x="173" y="106"/>
                      <a:pt x="173" y="86"/>
                    </a:cubicBezTo>
                    <a:close/>
                  </a:path>
                </a:pathLst>
              </a:cu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291" name="Group 225"/>
              <p:cNvGrpSpPr>
                <a:grpSpLocks/>
              </p:cNvGrpSpPr>
              <p:nvPr/>
            </p:nvGrpSpPr>
            <p:grpSpPr bwMode="auto">
              <a:xfrm>
                <a:off x="3072" y="2256"/>
                <a:ext cx="163" cy="155"/>
                <a:chOff x="1400" y="2127"/>
                <a:chExt cx="163" cy="155"/>
              </a:xfrm>
            </p:grpSpPr>
            <p:sp>
              <p:nvSpPr>
                <p:cNvPr id="1305" name="Freeform 226"/>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06" name="Freeform 227"/>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292" name="Group 228"/>
              <p:cNvGrpSpPr>
                <a:grpSpLocks/>
              </p:cNvGrpSpPr>
              <p:nvPr/>
            </p:nvGrpSpPr>
            <p:grpSpPr bwMode="auto">
              <a:xfrm>
                <a:off x="3220" y="2016"/>
                <a:ext cx="163" cy="155"/>
                <a:chOff x="1400" y="2127"/>
                <a:chExt cx="163" cy="155"/>
              </a:xfrm>
            </p:grpSpPr>
            <p:sp>
              <p:nvSpPr>
                <p:cNvPr id="1303" name="Freeform 229"/>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04" name="Freeform 230"/>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293" name="Group 231"/>
              <p:cNvGrpSpPr>
                <a:grpSpLocks/>
              </p:cNvGrpSpPr>
              <p:nvPr/>
            </p:nvGrpSpPr>
            <p:grpSpPr bwMode="auto">
              <a:xfrm>
                <a:off x="2956" y="2088"/>
                <a:ext cx="163" cy="155"/>
                <a:chOff x="1400" y="2127"/>
                <a:chExt cx="163" cy="155"/>
              </a:xfrm>
            </p:grpSpPr>
            <p:sp>
              <p:nvSpPr>
                <p:cNvPr id="1301" name="Freeform 232"/>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02" name="Freeform 233"/>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294" name="Freeform 234"/>
              <p:cNvSpPr>
                <a:spLocks/>
              </p:cNvSpPr>
              <p:nvPr/>
            </p:nvSpPr>
            <p:spPr bwMode="auto">
              <a:xfrm>
                <a:off x="2996" y="224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95" name="Freeform 235"/>
              <p:cNvSpPr>
                <a:spLocks/>
              </p:cNvSpPr>
              <p:nvPr/>
            </p:nvSpPr>
            <p:spPr bwMode="auto">
              <a:xfrm>
                <a:off x="3148" y="205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96" name="Freeform 236"/>
              <p:cNvSpPr>
                <a:spLocks/>
              </p:cNvSpPr>
              <p:nvPr/>
            </p:nvSpPr>
            <p:spPr bwMode="auto">
              <a:xfrm>
                <a:off x="3120" y="212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297" name="Group 237"/>
              <p:cNvGrpSpPr>
                <a:grpSpLocks/>
              </p:cNvGrpSpPr>
              <p:nvPr/>
            </p:nvGrpSpPr>
            <p:grpSpPr bwMode="auto">
              <a:xfrm>
                <a:off x="3216" y="2240"/>
                <a:ext cx="163" cy="155"/>
                <a:chOff x="1400" y="2127"/>
                <a:chExt cx="163" cy="155"/>
              </a:xfrm>
            </p:grpSpPr>
            <p:sp>
              <p:nvSpPr>
                <p:cNvPr id="1299" name="Freeform 238"/>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300" name="Freeform 239"/>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298" name="Freeform 240"/>
              <p:cNvSpPr>
                <a:spLocks/>
              </p:cNvSpPr>
              <p:nvPr/>
            </p:nvSpPr>
            <p:spPr bwMode="auto">
              <a:xfrm>
                <a:off x="3312" y="216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27" name="Group 241"/>
            <p:cNvGrpSpPr>
              <a:grpSpLocks/>
            </p:cNvGrpSpPr>
            <p:nvPr/>
          </p:nvGrpSpPr>
          <p:grpSpPr bwMode="auto">
            <a:xfrm rot="-8585416">
              <a:off x="3314" y="2034"/>
              <a:ext cx="763" cy="427"/>
              <a:chOff x="1560" y="1488"/>
              <a:chExt cx="763" cy="427"/>
            </a:xfrm>
          </p:grpSpPr>
          <p:sp>
            <p:nvSpPr>
              <p:cNvPr id="1266" name="Freeform 242"/>
              <p:cNvSpPr>
                <a:spLocks/>
              </p:cNvSpPr>
              <p:nvPr/>
            </p:nvSpPr>
            <p:spPr bwMode="auto">
              <a:xfrm>
                <a:off x="1663" y="1589"/>
                <a:ext cx="591" cy="189"/>
              </a:xfrm>
              <a:custGeom>
                <a:avLst/>
                <a:gdLst>
                  <a:gd name="T0" fmla="*/ 46 w 591"/>
                  <a:gd name="T1" fmla="*/ 120 h 189"/>
                  <a:gd name="T2" fmla="*/ 264 w 591"/>
                  <a:gd name="T3" fmla="*/ 84 h 189"/>
                  <a:gd name="T4" fmla="*/ 491 w 591"/>
                  <a:gd name="T5" fmla="*/ 38 h 189"/>
                  <a:gd name="T6" fmla="*/ 591 w 591"/>
                  <a:gd name="T7" fmla="*/ 11 h 189"/>
                  <a:gd name="T8" fmla="*/ 528 w 591"/>
                  <a:gd name="T9" fmla="*/ 29 h 189"/>
                  <a:gd name="T10" fmla="*/ 482 w 591"/>
                  <a:gd name="T11" fmla="*/ 66 h 189"/>
                  <a:gd name="T12" fmla="*/ 400 w 591"/>
                  <a:gd name="T13" fmla="*/ 75 h 189"/>
                  <a:gd name="T14" fmla="*/ 355 w 591"/>
                  <a:gd name="T15" fmla="*/ 111 h 189"/>
                  <a:gd name="T16" fmla="*/ 210 w 591"/>
                  <a:gd name="T17" fmla="*/ 138 h 189"/>
                  <a:gd name="T18" fmla="*/ 100 w 591"/>
                  <a:gd name="T19" fmla="*/ 184 h 189"/>
                  <a:gd name="T20" fmla="*/ 0 w 591"/>
                  <a:gd name="T21" fmla="*/ 138 h 189"/>
                  <a:gd name="T22" fmla="*/ 46 w 591"/>
                  <a:gd name="T23" fmla="*/ 120 h 1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91"/>
                  <a:gd name="T37" fmla="*/ 0 h 189"/>
                  <a:gd name="T38" fmla="*/ 591 w 591"/>
                  <a:gd name="T39" fmla="*/ 189 h 1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91" h="189">
                    <a:moveTo>
                      <a:pt x="46" y="120"/>
                    </a:moveTo>
                    <a:cubicBezTo>
                      <a:pt x="119" y="110"/>
                      <a:pt x="191" y="94"/>
                      <a:pt x="264" y="84"/>
                    </a:cubicBezTo>
                    <a:cubicBezTo>
                      <a:pt x="336" y="36"/>
                      <a:pt x="399" y="44"/>
                      <a:pt x="491" y="38"/>
                    </a:cubicBezTo>
                    <a:cubicBezTo>
                      <a:pt x="530" y="0"/>
                      <a:pt x="537" y="0"/>
                      <a:pt x="591" y="11"/>
                    </a:cubicBezTo>
                    <a:cubicBezTo>
                      <a:pt x="570" y="18"/>
                      <a:pt x="548" y="21"/>
                      <a:pt x="528" y="29"/>
                    </a:cubicBezTo>
                    <a:cubicBezTo>
                      <a:pt x="510" y="37"/>
                      <a:pt x="501" y="61"/>
                      <a:pt x="482" y="66"/>
                    </a:cubicBezTo>
                    <a:cubicBezTo>
                      <a:pt x="456" y="73"/>
                      <a:pt x="427" y="72"/>
                      <a:pt x="400" y="75"/>
                    </a:cubicBezTo>
                    <a:cubicBezTo>
                      <a:pt x="299" y="109"/>
                      <a:pt x="451" y="52"/>
                      <a:pt x="355" y="111"/>
                    </a:cubicBezTo>
                    <a:cubicBezTo>
                      <a:pt x="318" y="134"/>
                      <a:pt x="246" y="134"/>
                      <a:pt x="210" y="138"/>
                    </a:cubicBezTo>
                    <a:cubicBezTo>
                      <a:pt x="171" y="151"/>
                      <a:pt x="138" y="172"/>
                      <a:pt x="100" y="184"/>
                    </a:cubicBezTo>
                    <a:cubicBezTo>
                      <a:pt x="45" y="176"/>
                      <a:pt x="18" y="189"/>
                      <a:pt x="0" y="138"/>
                    </a:cubicBezTo>
                    <a:cubicBezTo>
                      <a:pt x="34" y="127"/>
                      <a:pt x="19" y="133"/>
                      <a:pt x="46" y="120"/>
                    </a:cubicBezTo>
                    <a:close/>
                  </a:path>
                </a:pathLst>
              </a:cu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267" name="Group 243"/>
              <p:cNvGrpSpPr>
                <a:grpSpLocks/>
              </p:cNvGrpSpPr>
              <p:nvPr/>
            </p:nvGrpSpPr>
            <p:grpSpPr bwMode="auto">
              <a:xfrm>
                <a:off x="1728" y="1760"/>
                <a:ext cx="163" cy="155"/>
                <a:chOff x="1400" y="2127"/>
                <a:chExt cx="163" cy="155"/>
              </a:xfrm>
            </p:grpSpPr>
            <p:sp>
              <p:nvSpPr>
                <p:cNvPr id="1288" name="Freeform 24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89" name="Freeform 24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268" name="Freeform 246"/>
              <p:cNvSpPr>
                <a:spLocks/>
              </p:cNvSpPr>
              <p:nvPr/>
            </p:nvSpPr>
            <p:spPr bwMode="auto">
              <a:xfrm>
                <a:off x="1872" y="172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269" name="Group 247"/>
              <p:cNvGrpSpPr>
                <a:grpSpLocks/>
              </p:cNvGrpSpPr>
              <p:nvPr/>
            </p:nvGrpSpPr>
            <p:grpSpPr bwMode="auto">
              <a:xfrm>
                <a:off x="1968" y="1680"/>
                <a:ext cx="163" cy="155"/>
                <a:chOff x="1400" y="2127"/>
                <a:chExt cx="163" cy="155"/>
              </a:xfrm>
            </p:grpSpPr>
            <p:sp>
              <p:nvSpPr>
                <p:cNvPr id="1286" name="Freeform 248"/>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87" name="Freeform 249"/>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270" name="Group 250"/>
              <p:cNvGrpSpPr>
                <a:grpSpLocks/>
              </p:cNvGrpSpPr>
              <p:nvPr/>
            </p:nvGrpSpPr>
            <p:grpSpPr bwMode="auto">
              <a:xfrm>
                <a:off x="1920" y="1488"/>
                <a:ext cx="163" cy="155"/>
                <a:chOff x="1400" y="2127"/>
                <a:chExt cx="163" cy="155"/>
              </a:xfrm>
            </p:grpSpPr>
            <p:sp>
              <p:nvSpPr>
                <p:cNvPr id="1284" name="Freeform 251"/>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85" name="Freeform 252"/>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271" name="Group 253"/>
              <p:cNvGrpSpPr>
                <a:grpSpLocks/>
              </p:cNvGrpSpPr>
              <p:nvPr/>
            </p:nvGrpSpPr>
            <p:grpSpPr bwMode="auto">
              <a:xfrm>
                <a:off x="1776" y="1536"/>
                <a:ext cx="163" cy="155"/>
                <a:chOff x="1400" y="2127"/>
                <a:chExt cx="163" cy="155"/>
              </a:xfrm>
            </p:grpSpPr>
            <p:sp>
              <p:nvSpPr>
                <p:cNvPr id="1282" name="Freeform 25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83" name="Freeform 25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272" name="Freeform 256"/>
              <p:cNvSpPr>
                <a:spLocks/>
              </p:cNvSpPr>
              <p:nvPr/>
            </p:nvSpPr>
            <p:spPr bwMode="auto">
              <a:xfrm>
                <a:off x="1708" y="161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73" name="Freeform 257"/>
              <p:cNvSpPr>
                <a:spLocks/>
              </p:cNvSpPr>
              <p:nvPr/>
            </p:nvSpPr>
            <p:spPr bwMode="auto">
              <a:xfrm>
                <a:off x="2112" y="166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74" name="Freeform 258"/>
              <p:cNvSpPr>
                <a:spLocks/>
              </p:cNvSpPr>
              <p:nvPr/>
            </p:nvSpPr>
            <p:spPr bwMode="auto">
              <a:xfrm>
                <a:off x="1652" y="175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75" name="Freeform 259"/>
              <p:cNvSpPr>
                <a:spLocks/>
              </p:cNvSpPr>
              <p:nvPr/>
            </p:nvSpPr>
            <p:spPr bwMode="auto">
              <a:xfrm>
                <a:off x="2080" y="154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276" name="Group 260"/>
              <p:cNvGrpSpPr>
                <a:grpSpLocks/>
              </p:cNvGrpSpPr>
              <p:nvPr/>
            </p:nvGrpSpPr>
            <p:grpSpPr bwMode="auto">
              <a:xfrm>
                <a:off x="2160" y="1536"/>
                <a:ext cx="163" cy="155"/>
                <a:chOff x="1400" y="2127"/>
                <a:chExt cx="163" cy="155"/>
              </a:xfrm>
            </p:grpSpPr>
            <p:sp>
              <p:nvSpPr>
                <p:cNvPr id="1280" name="Freeform 261"/>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81" name="Freeform 262"/>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277" name="Group 263"/>
              <p:cNvGrpSpPr>
                <a:grpSpLocks/>
              </p:cNvGrpSpPr>
              <p:nvPr/>
            </p:nvGrpSpPr>
            <p:grpSpPr bwMode="auto">
              <a:xfrm>
                <a:off x="1560" y="1604"/>
                <a:ext cx="163" cy="155"/>
                <a:chOff x="1400" y="2127"/>
                <a:chExt cx="163" cy="155"/>
              </a:xfrm>
            </p:grpSpPr>
            <p:sp>
              <p:nvSpPr>
                <p:cNvPr id="1278" name="Freeform 26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79" name="Freeform 26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grpSp>
          <p:nvGrpSpPr>
            <p:cNvPr id="728" name="Group 266"/>
            <p:cNvGrpSpPr>
              <a:grpSpLocks/>
            </p:cNvGrpSpPr>
            <p:nvPr/>
          </p:nvGrpSpPr>
          <p:grpSpPr bwMode="auto">
            <a:xfrm rot="-2173390">
              <a:off x="3934" y="1842"/>
              <a:ext cx="763" cy="427"/>
              <a:chOff x="1560" y="1488"/>
              <a:chExt cx="763" cy="427"/>
            </a:xfrm>
          </p:grpSpPr>
          <p:sp>
            <p:nvSpPr>
              <p:cNvPr id="1242" name="Freeform 267"/>
              <p:cNvSpPr>
                <a:spLocks/>
              </p:cNvSpPr>
              <p:nvPr/>
            </p:nvSpPr>
            <p:spPr bwMode="auto">
              <a:xfrm>
                <a:off x="1663" y="1589"/>
                <a:ext cx="591" cy="189"/>
              </a:xfrm>
              <a:custGeom>
                <a:avLst/>
                <a:gdLst>
                  <a:gd name="T0" fmla="*/ 46 w 591"/>
                  <a:gd name="T1" fmla="*/ 120 h 189"/>
                  <a:gd name="T2" fmla="*/ 264 w 591"/>
                  <a:gd name="T3" fmla="*/ 84 h 189"/>
                  <a:gd name="T4" fmla="*/ 491 w 591"/>
                  <a:gd name="T5" fmla="*/ 38 h 189"/>
                  <a:gd name="T6" fmla="*/ 591 w 591"/>
                  <a:gd name="T7" fmla="*/ 11 h 189"/>
                  <a:gd name="T8" fmla="*/ 528 w 591"/>
                  <a:gd name="T9" fmla="*/ 29 h 189"/>
                  <a:gd name="T10" fmla="*/ 482 w 591"/>
                  <a:gd name="T11" fmla="*/ 66 h 189"/>
                  <a:gd name="T12" fmla="*/ 400 w 591"/>
                  <a:gd name="T13" fmla="*/ 75 h 189"/>
                  <a:gd name="T14" fmla="*/ 355 w 591"/>
                  <a:gd name="T15" fmla="*/ 111 h 189"/>
                  <a:gd name="T16" fmla="*/ 210 w 591"/>
                  <a:gd name="T17" fmla="*/ 138 h 189"/>
                  <a:gd name="T18" fmla="*/ 100 w 591"/>
                  <a:gd name="T19" fmla="*/ 184 h 189"/>
                  <a:gd name="T20" fmla="*/ 0 w 591"/>
                  <a:gd name="T21" fmla="*/ 138 h 189"/>
                  <a:gd name="T22" fmla="*/ 46 w 591"/>
                  <a:gd name="T23" fmla="*/ 120 h 1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91"/>
                  <a:gd name="T37" fmla="*/ 0 h 189"/>
                  <a:gd name="T38" fmla="*/ 591 w 591"/>
                  <a:gd name="T39" fmla="*/ 189 h 1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91" h="189">
                    <a:moveTo>
                      <a:pt x="46" y="120"/>
                    </a:moveTo>
                    <a:cubicBezTo>
                      <a:pt x="119" y="110"/>
                      <a:pt x="191" y="94"/>
                      <a:pt x="264" y="84"/>
                    </a:cubicBezTo>
                    <a:cubicBezTo>
                      <a:pt x="336" y="36"/>
                      <a:pt x="399" y="44"/>
                      <a:pt x="491" y="38"/>
                    </a:cubicBezTo>
                    <a:cubicBezTo>
                      <a:pt x="530" y="0"/>
                      <a:pt x="537" y="0"/>
                      <a:pt x="591" y="11"/>
                    </a:cubicBezTo>
                    <a:cubicBezTo>
                      <a:pt x="570" y="18"/>
                      <a:pt x="548" y="21"/>
                      <a:pt x="528" y="29"/>
                    </a:cubicBezTo>
                    <a:cubicBezTo>
                      <a:pt x="510" y="37"/>
                      <a:pt x="501" y="61"/>
                      <a:pt x="482" y="66"/>
                    </a:cubicBezTo>
                    <a:cubicBezTo>
                      <a:pt x="456" y="73"/>
                      <a:pt x="427" y="72"/>
                      <a:pt x="400" y="75"/>
                    </a:cubicBezTo>
                    <a:cubicBezTo>
                      <a:pt x="299" y="109"/>
                      <a:pt x="451" y="52"/>
                      <a:pt x="355" y="111"/>
                    </a:cubicBezTo>
                    <a:cubicBezTo>
                      <a:pt x="318" y="134"/>
                      <a:pt x="246" y="134"/>
                      <a:pt x="210" y="138"/>
                    </a:cubicBezTo>
                    <a:cubicBezTo>
                      <a:pt x="171" y="151"/>
                      <a:pt x="138" y="172"/>
                      <a:pt x="100" y="184"/>
                    </a:cubicBezTo>
                    <a:cubicBezTo>
                      <a:pt x="45" y="176"/>
                      <a:pt x="18" y="189"/>
                      <a:pt x="0" y="138"/>
                    </a:cubicBezTo>
                    <a:cubicBezTo>
                      <a:pt x="34" y="127"/>
                      <a:pt x="19" y="133"/>
                      <a:pt x="46" y="120"/>
                    </a:cubicBezTo>
                    <a:close/>
                  </a:path>
                </a:pathLst>
              </a:cu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243" name="Group 268"/>
              <p:cNvGrpSpPr>
                <a:grpSpLocks/>
              </p:cNvGrpSpPr>
              <p:nvPr/>
            </p:nvGrpSpPr>
            <p:grpSpPr bwMode="auto">
              <a:xfrm>
                <a:off x="1728" y="1760"/>
                <a:ext cx="163" cy="155"/>
                <a:chOff x="1400" y="2127"/>
                <a:chExt cx="163" cy="155"/>
              </a:xfrm>
            </p:grpSpPr>
            <p:sp>
              <p:nvSpPr>
                <p:cNvPr id="1264" name="Freeform 269"/>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65" name="Freeform 270"/>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244" name="Freeform 271"/>
              <p:cNvSpPr>
                <a:spLocks/>
              </p:cNvSpPr>
              <p:nvPr/>
            </p:nvSpPr>
            <p:spPr bwMode="auto">
              <a:xfrm>
                <a:off x="1872" y="172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245" name="Group 272"/>
              <p:cNvGrpSpPr>
                <a:grpSpLocks/>
              </p:cNvGrpSpPr>
              <p:nvPr/>
            </p:nvGrpSpPr>
            <p:grpSpPr bwMode="auto">
              <a:xfrm>
                <a:off x="1968" y="1680"/>
                <a:ext cx="163" cy="155"/>
                <a:chOff x="1400" y="2127"/>
                <a:chExt cx="163" cy="155"/>
              </a:xfrm>
            </p:grpSpPr>
            <p:sp>
              <p:nvSpPr>
                <p:cNvPr id="1262" name="Freeform 273"/>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63" name="Freeform 274"/>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246" name="Group 275"/>
              <p:cNvGrpSpPr>
                <a:grpSpLocks/>
              </p:cNvGrpSpPr>
              <p:nvPr/>
            </p:nvGrpSpPr>
            <p:grpSpPr bwMode="auto">
              <a:xfrm>
                <a:off x="1920" y="1488"/>
                <a:ext cx="163" cy="155"/>
                <a:chOff x="1400" y="2127"/>
                <a:chExt cx="163" cy="155"/>
              </a:xfrm>
            </p:grpSpPr>
            <p:sp>
              <p:nvSpPr>
                <p:cNvPr id="1260" name="Freeform 276"/>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61" name="Freeform 277"/>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247" name="Group 278"/>
              <p:cNvGrpSpPr>
                <a:grpSpLocks/>
              </p:cNvGrpSpPr>
              <p:nvPr/>
            </p:nvGrpSpPr>
            <p:grpSpPr bwMode="auto">
              <a:xfrm>
                <a:off x="1776" y="1536"/>
                <a:ext cx="163" cy="155"/>
                <a:chOff x="1400" y="2127"/>
                <a:chExt cx="163" cy="155"/>
              </a:xfrm>
            </p:grpSpPr>
            <p:sp>
              <p:nvSpPr>
                <p:cNvPr id="1258" name="Freeform 279"/>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59" name="Freeform 280"/>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248" name="Freeform 281"/>
              <p:cNvSpPr>
                <a:spLocks/>
              </p:cNvSpPr>
              <p:nvPr/>
            </p:nvSpPr>
            <p:spPr bwMode="auto">
              <a:xfrm>
                <a:off x="1708" y="161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49" name="Freeform 282"/>
              <p:cNvSpPr>
                <a:spLocks/>
              </p:cNvSpPr>
              <p:nvPr/>
            </p:nvSpPr>
            <p:spPr bwMode="auto">
              <a:xfrm>
                <a:off x="2112" y="166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50" name="Freeform 283"/>
              <p:cNvSpPr>
                <a:spLocks/>
              </p:cNvSpPr>
              <p:nvPr/>
            </p:nvSpPr>
            <p:spPr bwMode="auto">
              <a:xfrm>
                <a:off x="1652" y="175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51" name="Freeform 284"/>
              <p:cNvSpPr>
                <a:spLocks/>
              </p:cNvSpPr>
              <p:nvPr/>
            </p:nvSpPr>
            <p:spPr bwMode="auto">
              <a:xfrm>
                <a:off x="2080" y="154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1252" name="Group 285"/>
              <p:cNvGrpSpPr>
                <a:grpSpLocks/>
              </p:cNvGrpSpPr>
              <p:nvPr/>
            </p:nvGrpSpPr>
            <p:grpSpPr bwMode="auto">
              <a:xfrm>
                <a:off x="2160" y="1536"/>
                <a:ext cx="163" cy="155"/>
                <a:chOff x="1400" y="2127"/>
                <a:chExt cx="163" cy="155"/>
              </a:xfrm>
            </p:grpSpPr>
            <p:sp>
              <p:nvSpPr>
                <p:cNvPr id="1256" name="Freeform 286"/>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57" name="Freeform 287"/>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1253" name="Group 288"/>
              <p:cNvGrpSpPr>
                <a:grpSpLocks/>
              </p:cNvGrpSpPr>
              <p:nvPr/>
            </p:nvGrpSpPr>
            <p:grpSpPr bwMode="auto">
              <a:xfrm>
                <a:off x="1560" y="1604"/>
                <a:ext cx="163" cy="155"/>
                <a:chOff x="1400" y="2127"/>
                <a:chExt cx="163" cy="155"/>
              </a:xfrm>
            </p:grpSpPr>
            <p:sp>
              <p:nvSpPr>
                <p:cNvPr id="1254" name="Freeform 289"/>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255" name="Freeform 290"/>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grpSp>
          <p:nvGrpSpPr>
            <p:cNvPr id="729" name="Group 291"/>
            <p:cNvGrpSpPr>
              <a:grpSpLocks/>
            </p:cNvGrpSpPr>
            <p:nvPr/>
          </p:nvGrpSpPr>
          <p:grpSpPr bwMode="auto">
            <a:xfrm>
              <a:off x="4182" y="793"/>
              <a:ext cx="273" cy="261"/>
              <a:chOff x="642" y="1901"/>
              <a:chExt cx="370" cy="541"/>
            </a:xfrm>
          </p:grpSpPr>
          <p:sp>
            <p:nvSpPr>
              <p:cNvPr id="1173" name="Freeform 292"/>
              <p:cNvSpPr>
                <a:spLocks/>
              </p:cNvSpPr>
              <p:nvPr/>
            </p:nvSpPr>
            <p:spPr bwMode="auto">
              <a:xfrm rot="-6630112">
                <a:off x="603" y="2119"/>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174" name="Group 293"/>
              <p:cNvGrpSpPr>
                <a:grpSpLocks/>
              </p:cNvGrpSpPr>
              <p:nvPr/>
            </p:nvGrpSpPr>
            <p:grpSpPr bwMode="auto">
              <a:xfrm rot="-6630112">
                <a:off x="758" y="2264"/>
                <a:ext cx="154" cy="71"/>
                <a:chOff x="4097" y="3357"/>
                <a:chExt cx="154" cy="102"/>
              </a:xfrm>
            </p:grpSpPr>
            <p:sp>
              <p:nvSpPr>
                <p:cNvPr id="1239" name="Freeform 294"/>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40" name="Freeform 295"/>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41" name="Freeform 296"/>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175" name="Group 297"/>
              <p:cNvGrpSpPr>
                <a:grpSpLocks/>
              </p:cNvGrpSpPr>
              <p:nvPr/>
            </p:nvGrpSpPr>
            <p:grpSpPr bwMode="auto">
              <a:xfrm rot="-6630112">
                <a:off x="804" y="2187"/>
                <a:ext cx="154" cy="71"/>
                <a:chOff x="4152" y="3452"/>
                <a:chExt cx="154" cy="102"/>
              </a:xfrm>
            </p:grpSpPr>
            <p:sp>
              <p:nvSpPr>
                <p:cNvPr id="1236" name="Freeform 298"/>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37" name="Freeform 299"/>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38" name="Freeform 300"/>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176" name="Freeform 301"/>
              <p:cNvSpPr>
                <a:spLocks/>
              </p:cNvSpPr>
              <p:nvPr/>
            </p:nvSpPr>
            <p:spPr bwMode="auto">
              <a:xfrm rot="-6630112">
                <a:off x="837" y="2336"/>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77" name="Freeform 302"/>
              <p:cNvSpPr>
                <a:spLocks/>
              </p:cNvSpPr>
              <p:nvPr/>
            </p:nvSpPr>
            <p:spPr bwMode="auto">
              <a:xfrm rot="-6630112">
                <a:off x="881" y="2329"/>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78" name="Freeform 303"/>
              <p:cNvSpPr>
                <a:spLocks/>
              </p:cNvSpPr>
              <p:nvPr/>
            </p:nvSpPr>
            <p:spPr bwMode="auto">
              <a:xfrm rot="-6630112">
                <a:off x="793" y="2139"/>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79" name="Freeform 304"/>
              <p:cNvSpPr>
                <a:spLocks/>
              </p:cNvSpPr>
              <p:nvPr/>
            </p:nvSpPr>
            <p:spPr bwMode="auto">
              <a:xfrm rot="-6630112">
                <a:off x="773" y="2190"/>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0" name="Freeform 305"/>
              <p:cNvSpPr>
                <a:spLocks/>
              </p:cNvSpPr>
              <p:nvPr/>
            </p:nvSpPr>
            <p:spPr bwMode="auto">
              <a:xfrm rot="-6630112">
                <a:off x="707" y="2073"/>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1" name="Freeform 306"/>
              <p:cNvSpPr>
                <a:spLocks/>
              </p:cNvSpPr>
              <p:nvPr/>
            </p:nvSpPr>
            <p:spPr bwMode="auto">
              <a:xfrm rot="-6630112">
                <a:off x="732" y="2125"/>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2" name="Freeform 307"/>
              <p:cNvSpPr>
                <a:spLocks/>
              </p:cNvSpPr>
              <p:nvPr/>
            </p:nvSpPr>
            <p:spPr bwMode="auto">
              <a:xfrm rot="-6630112">
                <a:off x="679" y="2037"/>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3" name="Freeform 308"/>
              <p:cNvSpPr>
                <a:spLocks/>
              </p:cNvSpPr>
              <p:nvPr/>
            </p:nvSpPr>
            <p:spPr bwMode="auto">
              <a:xfrm rot="-6630112">
                <a:off x="783" y="2001"/>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4" name="Freeform 309"/>
              <p:cNvSpPr>
                <a:spLocks/>
              </p:cNvSpPr>
              <p:nvPr/>
            </p:nvSpPr>
            <p:spPr bwMode="auto">
              <a:xfrm rot="-6630112">
                <a:off x="781" y="2003"/>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5" name="Freeform 310"/>
              <p:cNvSpPr>
                <a:spLocks/>
              </p:cNvSpPr>
              <p:nvPr/>
            </p:nvSpPr>
            <p:spPr bwMode="auto">
              <a:xfrm rot="-6630112">
                <a:off x="707" y="1961"/>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6" name="Freeform 311"/>
              <p:cNvSpPr>
                <a:spLocks/>
              </p:cNvSpPr>
              <p:nvPr/>
            </p:nvSpPr>
            <p:spPr bwMode="auto">
              <a:xfrm rot="-6630112">
                <a:off x="644" y="1993"/>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7" name="Freeform 312"/>
              <p:cNvSpPr>
                <a:spLocks/>
              </p:cNvSpPr>
              <p:nvPr/>
            </p:nvSpPr>
            <p:spPr bwMode="auto">
              <a:xfrm rot="-6630112">
                <a:off x="766" y="2095"/>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8" name="Freeform 313"/>
              <p:cNvSpPr>
                <a:spLocks/>
              </p:cNvSpPr>
              <p:nvPr/>
            </p:nvSpPr>
            <p:spPr bwMode="auto">
              <a:xfrm rot="-6630112">
                <a:off x="689" y="1943"/>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89" name="Freeform 314"/>
              <p:cNvSpPr>
                <a:spLocks/>
              </p:cNvSpPr>
              <p:nvPr/>
            </p:nvSpPr>
            <p:spPr bwMode="auto">
              <a:xfrm rot="-6630112">
                <a:off x="749" y="2168"/>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90" name="Freeform 315"/>
              <p:cNvSpPr>
                <a:spLocks/>
              </p:cNvSpPr>
              <p:nvPr/>
            </p:nvSpPr>
            <p:spPr bwMode="auto">
              <a:xfrm rot="-6630112">
                <a:off x="631" y="2100"/>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191" name="Group 316"/>
              <p:cNvGrpSpPr>
                <a:grpSpLocks/>
              </p:cNvGrpSpPr>
              <p:nvPr/>
            </p:nvGrpSpPr>
            <p:grpSpPr bwMode="auto">
              <a:xfrm rot="-6630112">
                <a:off x="834" y="2309"/>
                <a:ext cx="154" cy="71"/>
                <a:chOff x="4097" y="3357"/>
                <a:chExt cx="154" cy="102"/>
              </a:xfrm>
            </p:grpSpPr>
            <p:sp>
              <p:nvSpPr>
                <p:cNvPr id="1233" name="Freeform 317"/>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34" name="Freeform 318"/>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35" name="Freeform 319"/>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192" name="Group 320"/>
              <p:cNvGrpSpPr>
                <a:grpSpLocks/>
              </p:cNvGrpSpPr>
              <p:nvPr/>
            </p:nvGrpSpPr>
            <p:grpSpPr bwMode="auto">
              <a:xfrm rot="-6630112">
                <a:off x="880" y="2232"/>
                <a:ext cx="154" cy="71"/>
                <a:chOff x="4152" y="3452"/>
                <a:chExt cx="154" cy="102"/>
              </a:xfrm>
            </p:grpSpPr>
            <p:sp>
              <p:nvSpPr>
                <p:cNvPr id="1230" name="Freeform 321"/>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31" name="Freeform 322"/>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32" name="Freeform 323"/>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193" name="Freeform 324"/>
              <p:cNvSpPr>
                <a:spLocks/>
              </p:cNvSpPr>
              <p:nvPr/>
            </p:nvSpPr>
            <p:spPr bwMode="auto">
              <a:xfrm rot="-6630112">
                <a:off x="913" y="2381"/>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94" name="Freeform 325"/>
              <p:cNvSpPr>
                <a:spLocks/>
              </p:cNvSpPr>
              <p:nvPr/>
            </p:nvSpPr>
            <p:spPr bwMode="auto">
              <a:xfrm rot="-6630112">
                <a:off x="957" y="2374"/>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95" name="Freeform 326"/>
              <p:cNvSpPr>
                <a:spLocks/>
              </p:cNvSpPr>
              <p:nvPr/>
            </p:nvSpPr>
            <p:spPr bwMode="auto">
              <a:xfrm rot="-6630112">
                <a:off x="869" y="2184"/>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96" name="Freeform 327"/>
              <p:cNvSpPr>
                <a:spLocks/>
              </p:cNvSpPr>
              <p:nvPr/>
            </p:nvSpPr>
            <p:spPr bwMode="auto">
              <a:xfrm rot="-6630112">
                <a:off x="849" y="2235"/>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97" name="Freeform 328"/>
              <p:cNvSpPr>
                <a:spLocks/>
              </p:cNvSpPr>
              <p:nvPr/>
            </p:nvSpPr>
            <p:spPr bwMode="auto">
              <a:xfrm rot="-6630112">
                <a:off x="734" y="2002"/>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98" name="Freeform 329"/>
              <p:cNvSpPr>
                <a:spLocks/>
              </p:cNvSpPr>
              <p:nvPr/>
            </p:nvSpPr>
            <p:spPr bwMode="auto">
              <a:xfrm rot="-6630112">
                <a:off x="760" y="2106"/>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99" name="Freeform 330"/>
              <p:cNvSpPr>
                <a:spLocks/>
              </p:cNvSpPr>
              <p:nvPr/>
            </p:nvSpPr>
            <p:spPr bwMode="auto">
              <a:xfrm rot="-6630112">
                <a:off x="707" y="2018"/>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00" name="Freeform 331"/>
              <p:cNvSpPr>
                <a:spLocks/>
              </p:cNvSpPr>
              <p:nvPr/>
            </p:nvSpPr>
            <p:spPr bwMode="auto">
              <a:xfrm rot="-6630112">
                <a:off x="797" y="2005"/>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01" name="Freeform 332"/>
              <p:cNvSpPr>
                <a:spLocks/>
              </p:cNvSpPr>
              <p:nvPr/>
            </p:nvSpPr>
            <p:spPr bwMode="auto">
              <a:xfrm rot="-6630112">
                <a:off x="781" y="1955"/>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02" name="Freeform 333"/>
              <p:cNvSpPr>
                <a:spLocks/>
              </p:cNvSpPr>
              <p:nvPr/>
            </p:nvSpPr>
            <p:spPr bwMode="auto">
              <a:xfrm rot="-6630112">
                <a:off x="735" y="1942"/>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03" name="Freeform 334"/>
              <p:cNvSpPr>
                <a:spLocks/>
              </p:cNvSpPr>
              <p:nvPr/>
            </p:nvSpPr>
            <p:spPr bwMode="auto">
              <a:xfrm rot="-6630112">
                <a:off x="672" y="1974"/>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04" name="Freeform 335"/>
              <p:cNvSpPr>
                <a:spLocks/>
              </p:cNvSpPr>
              <p:nvPr/>
            </p:nvSpPr>
            <p:spPr bwMode="auto">
              <a:xfrm rot="-6630112">
                <a:off x="794" y="2076"/>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05" name="Freeform 336"/>
              <p:cNvSpPr>
                <a:spLocks/>
              </p:cNvSpPr>
              <p:nvPr/>
            </p:nvSpPr>
            <p:spPr bwMode="auto">
              <a:xfrm rot="-6630112">
                <a:off x="717" y="1924"/>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06" name="Freeform 337"/>
              <p:cNvSpPr>
                <a:spLocks/>
              </p:cNvSpPr>
              <p:nvPr/>
            </p:nvSpPr>
            <p:spPr bwMode="auto">
              <a:xfrm rot="-6630112">
                <a:off x="777" y="2149"/>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07" name="Freeform 338"/>
              <p:cNvSpPr>
                <a:spLocks/>
              </p:cNvSpPr>
              <p:nvPr/>
            </p:nvSpPr>
            <p:spPr bwMode="auto">
              <a:xfrm rot="-6630112">
                <a:off x="552" y="2105"/>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208" name="Group 339"/>
              <p:cNvGrpSpPr>
                <a:grpSpLocks/>
              </p:cNvGrpSpPr>
              <p:nvPr/>
            </p:nvGrpSpPr>
            <p:grpSpPr bwMode="auto">
              <a:xfrm rot="-6630112">
                <a:off x="707" y="2250"/>
                <a:ext cx="154" cy="71"/>
                <a:chOff x="4097" y="3357"/>
                <a:chExt cx="154" cy="102"/>
              </a:xfrm>
            </p:grpSpPr>
            <p:sp>
              <p:nvSpPr>
                <p:cNvPr id="1227" name="Freeform 340"/>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28" name="Freeform 341"/>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29" name="Freeform 342"/>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209" name="Group 343"/>
              <p:cNvGrpSpPr>
                <a:grpSpLocks/>
              </p:cNvGrpSpPr>
              <p:nvPr/>
            </p:nvGrpSpPr>
            <p:grpSpPr bwMode="auto">
              <a:xfrm rot="-6630112">
                <a:off x="753" y="2173"/>
                <a:ext cx="154" cy="71"/>
                <a:chOff x="4152" y="3452"/>
                <a:chExt cx="154" cy="102"/>
              </a:xfrm>
            </p:grpSpPr>
            <p:sp>
              <p:nvSpPr>
                <p:cNvPr id="1224" name="Freeform 344"/>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25" name="Freeform 345"/>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26" name="Freeform 346"/>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210" name="Freeform 347"/>
              <p:cNvSpPr>
                <a:spLocks/>
              </p:cNvSpPr>
              <p:nvPr/>
            </p:nvSpPr>
            <p:spPr bwMode="auto">
              <a:xfrm rot="-6630112">
                <a:off x="786" y="2322"/>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1" name="Freeform 348"/>
              <p:cNvSpPr>
                <a:spLocks/>
              </p:cNvSpPr>
              <p:nvPr/>
            </p:nvSpPr>
            <p:spPr bwMode="auto">
              <a:xfrm rot="-6630112">
                <a:off x="830" y="2315"/>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2" name="Freeform 349"/>
              <p:cNvSpPr>
                <a:spLocks/>
              </p:cNvSpPr>
              <p:nvPr/>
            </p:nvSpPr>
            <p:spPr bwMode="auto">
              <a:xfrm rot="-6630112">
                <a:off x="742" y="2125"/>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3" name="Freeform 350"/>
              <p:cNvSpPr>
                <a:spLocks/>
              </p:cNvSpPr>
              <p:nvPr/>
            </p:nvSpPr>
            <p:spPr bwMode="auto">
              <a:xfrm rot="-6630112">
                <a:off x="722" y="2176"/>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4" name="Freeform 351"/>
              <p:cNvSpPr>
                <a:spLocks/>
              </p:cNvSpPr>
              <p:nvPr/>
            </p:nvSpPr>
            <p:spPr bwMode="auto">
              <a:xfrm rot="-6630112">
                <a:off x="656" y="2059"/>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5" name="Freeform 352"/>
              <p:cNvSpPr>
                <a:spLocks/>
              </p:cNvSpPr>
              <p:nvPr/>
            </p:nvSpPr>
            <p:spPr bwMode="auto">
              <a:xfrm rot="-6630112">
                <a:off x="681" y="2111"/>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6" name="Freeform 353"/>
              <p:cNvSpPr>
                <a:spLocks/>
              </p:cNvSpPr>
              <p:nvPr/>
            </p:nvSpPr>
            <p:spPr bwMode="auto">
              <a:xfrm rot="-6630112">
                <a:off x="654" y="2034"/>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7" name="Freeform 354"/>
              <p:cNvSpPr>
                <a:spLocks/>
              </p:cNvSpPr>
              <p:nvPr/>
            </p:nvSpPr>
            <p:spPr bwMode="auto">
              <a:xfrm rot="-6630112">
                <a:off x="735" y="2049"/>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8" name="Freeform 355"/>
              <p:cNvSpPr>
                <a:spLocks/>
              </p:cNvSpPr>
              <p:nvPr/>
            </p:nvSpPr>
            <p:spPr bwMode="auto">
              <a:xfrm rot="-6630112">
                <a:off x="702" y="1976"/>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19" name="Freeform 356"/>
              <p:cNvSpPr>
                <a:spLocks/>
              </p:cNvSpPr>
              <p:nvPr/>
            </p:nvSpPr>
            <p:spPr bwMode="auto">
              <a:xfrm rot="-6630112">
                <a:off x="656" y="1947"/>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20" name="Freeform 357"/>
              <p:cNvSpPr>
                <a:spLocks/>
              </p:cNvSpPr>
              <p:nvPr/>
            </p:nvSpPr>
            <p:spPr bwMode="auto">
              <a:xfrm rot="-6630112">
                <a:off x="642" y="1998"/>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21" name="Freeform 358"/>
              <p:cNvSpPr>
                <a:spLocks/>
              </p:cNvSpPr>
              <p:nvPr/>
            </p:nvSpPr>
            <p:spPr bwMode="auto">
              <a:xfrm rot="-6630112">
                <a:off x="653" y="2083"/>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22" name="Freeform 359"/>
              <p:cNvSpPr>
                <a:spLocks/>
              </p:cNvSpPr>
              <p:nvPr/>
            </p:nvSpPr>
            <p:spPr bwMode="auto">
              <a:xfrm rot="-6630112">
                <a:off x="638" y="1929"/>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223" name="Freeform 360"/>
              <p:cNvSpPr>
                <a:spLocks/>
              </p:cNvSpPr>
              <p:nvPr/>
            </p:nvSpPr>
            <p:spPr bwMode="auto">
              <a:xfrm rot="-6630112">
                <a:off x="675" y="2157"/>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730" name="Group 361"/>
            <p:cNvGrpSpPr>
              <a:grpSpLocks/>
            </p:cNvGrpSpPr>
            <p:nvPr/>
          </p:nvGrpSpPr>
          <p:grpSpPr bwMode="auto">
            <a:xfrm rot="-621878">
              <a:off x="3257" y="1004"/>
              <a:ext cx="1399" cy="510"/>
              <a:chOff x="1625" y="1468"/>
              <a:chExt cx="1399" cy="510"/>
            </a:xfrm>
          </p:grpSpPr>
          <p:sp>
            <p:nvSpPr>
              <p:cNvPr id="1164" name="Freeform 362"/>
              <p:cNvSpPr>
                <a:spLocks/>
              </p:cNvSpPr>
              <p:nvPr/>
            </p:nvSpPr>
            <p:spPr bwMode="auto">
              <a:xfrm rot="-3405074">
                <a:off x="2198" y="1175"/>
                <a:ext cx="235" cy="1372"/>
              </a:xfrm>
              <a:custGeom>
                <a:avLst/>
                <a:gdLst>
                  <a:gd name="T0" fmla="*/ 131 w 271"/>
                  <a:gd name="T1" fmla="*/ 12 h 2744"/>
                  <a:gd name="T2" fmla="*/ 79 w 271"/>
                  <a:gd name="T3" fmla="*/ 79 h 2744"/>
                  <a:gd name="T4" fmla="*/ 61 w 271"/>
                  <a:gd name="T5" fmla="*/ 220 h 2744"/>
                  <a:gd name="T6" fmla="*/ 67 w 271"/>
                  <a:gd name="T7" fmla="*/ 345 h 2744"/>
                  <a:gd name="T8" fmla="*/ 55 w 271"/>
                  <a:gd name="T9" fmla="*/ 437 h 2744"/>
                  <a:gd name="T10" fmla="*/ 55 w 271"/>
                  <a:gd name="T11" fmla="*/ 535 h 2744"/>
                  <a:gd name="T12" fmla="*/ 61 w 271"/>
                  <a:gd name="T13" fmla="*/ 685 h 2744"/>
                  <a:gd name="T14" fmla="*/ 55 w 271"/>
                  <a:gd name="T15" fmla="*/ 779 h 2744"/>
                  <a:gd name="T16" fmla="*/ 67 w 271"/>
                  <a:gd name="T17" fmla="*/ 888 h 2744"/>
                  <a:gd name="T18" fmla="*/ 46 w 271"/>
                  <a:gd name="T19" fmla="*/ 1023 h 2744"/>
                  <a:gd name="T20" fmla="*/ 58 w 271"/>
                  <a:gd name="T21" fmla="*/ 1136 h 2744"/>
                  <a:gd name="T22" fmla="*/ 61 w 271"/>
                  <a:gd name="T23" fmla="*/ 1243 h 2744"/>
                  <a:gd name="T24" fmla="*/ 46 w 271"/>
                  <a:gd name="T25" fmla="*/ 1356 h 2744"/>
                  <a:gd name="T26" fmla="*/ 55 w 271"/>
                  <a:gd name="T27" fmla="*/ 1463 h 2744"/>
                  <a:gd name="T28" fmla="*/ 58 w 271"/>
                  <a:gd name="T29" fmla="*/ 1579 h 2744"/>
                  <a:gd name="T30" fmla="*/ 43 w 271"/>
                  <a:gd name="T31" fmla="*/ 1683 h 2744"/>
                  <a:gd name="T32" fmla="*/ 43 w 271"/>
                  <a:gd name="T33" fmla="*/ 1796 h 2744"/>
                  <a:gd name="T34" fmla="*/ 52 w 271"/>
                  <a:gd name="T35" fmla="*/ 1899 h 2744"/>
                  <a:gd name="T36" fmla="*/ 49 w 271"/>
                  <a:gd name="T37" fmla="*/ 2012 h 2744"/>
                  <a:gd name="T38" fmla="*/ 37 w 271"/>
                  <a:gd name="T39" fmla="*/ 2123 h 2744"/>
                  <a:gd name="T40" fmla="*/ 37 w 271"/>
                  <a:gd name="T41" fmla="*/ 2284 h 2744"/>
                  <a:gd name="T42" fmla="*/ 21 w 271"/>
                  <a:gd name="T43" fmla="*/ 2394 h 2744"/>
                  <a:gd name="T44" fmla="*/ 30 w 271"/>
                  <a:gd name="T45" fmla="*/ 2495 h 2744"/>
                  <a:gd name="T46" fmla="*/ 12 w 271"/>
                  <a:gd name="T47" fmla="*/ 2570 h 2744"/>
                  <a:gd name="T48" fmla="*/ 0 w 271"/>
                  <a:gd name="T49" fmla="*/ 2680 h 2744"/>
                  <a:gd name="T50" fmla="*/ 43 w 271"/>
                  <a:gd name="T51" fmla="*/ 2735 h 2744"/>
                  <a:gd name="T52" fmla="*/ 147 w 271"/>
                  <a:gd name="T53" fmla="*/ 2744 h 2744"/>
                  <a:gd name="T54" fmla="*/ 244 w 271"/>
                  <a:gd name="T55" fmla="*/ 2719 h 2744"/>
                  <a:gd name="T56" fmla="*/ 271 w 271"/>
                  <a:gd name="T57" fmla="*/ 2688 h 2744"/>
                  <a:gd name="T58" fmla="*/ 263 w 271"/>
                  <a:gd name="T59" fmla="*/ 2648 h 2744"/>
                  <a:gd name="T60" fmla="*/ 241 w 271"/>
                  <a:gd name="T61" fmla="*/ 2597 h 2744"/>
                  <a:gd name="T62" fmla="*/ 223 w 271"/>
                  <a:gd name="T63" fmla="*/ 2530 h 2744"/>
                  <a:gd name="T64" fmla="*/ 217 w 271"/>
                  <a:gd name="T65" fmla="*/ 2434 h 2744"/>
                  <a:gd name="T66" fmla="*/ 232 w 271"/>
                  <a:gd name="T67" fmla="*/ 2349 h 2744"/>
                  <a:gd name="T68" fmla="*/ 223 w 271"/>
                  <a:gd name="T69" fmla="*/ 2251 h 2744"/>
                  <a:gd name="T70" fmla="*/ 238 w 271"/>
                  <a:gd name="T71" fmla="*/ 2110 h 2744"/>
                  <a:gd name="T72" fmla="*/ 229 w 271"/>
                  <a:gd name="T73" fmla="*/ 1988 h 2744"/>
                  <a:gd name="T74" fmla="*/ 238 w 271"/>
                  <a:gd name="T75" fmla="*/ 1884 h 2744"/>
                  <a:gd name="T76" fmla="*/ 247 w 271"/>
                  <a:gd name="T77" fmla="*/ 1762 h 2744"/>
                  <a:gd name="T78" fmla="*/ 244 w 271"/>
                  <a:gd name="T79" fmla="*/ 1661 h 2744"/>
                  <a:gd name="T80" fmla="*/ 229 w 271"/>
                  <a:gd name="T81" fmla="*/ 1573 h 2744"/>
                  <a:gd name="T82" fmla="*/ 244 w 271"/>
                  <a:gd name="T83" fmla="*/ 1456 h 2744"/>
                  <a:gd name="T84" fmla="*/ 253 w 271"/>
                  <a:gd name="T85" fmla="*/ 1346 h 2744"/>
                  <a:gd name="T86" fmla="*/ 239 w 271"/>
                  <a:gd name="T87" fmla="*/ 1243 h 2744"/>
                  <a:gd name="T88" fmla="*/ 239 w 271"/>
                  <a:gd name="T89" fmla="*/ 1148 h 2744"/>
                  <a:gd name="T90" fmla="*/ 250 w 271"/>
                  <a:gd name="T91" fmla="*/ 1056 h 2744"/>
                  <a:gd name="T92" fmla="*/ 239 w 271"/>
                  <a:gd name="T93" fmla="*/ 959 h 2744"/>
                  <a:gd name="T94" fmla="*/ 253 w 271"/>
                  <a:gd name="T95" fmla="*/ 804 h 2744"/>
                  <a:gd name="T96" fmla="*/ 256 w 271"/>
                  <a:gd name="T97" fmla="*/ 700 h 2744"/>
                  <a:gd name="T98" fmla="*/ 244 w 271"/>
                  <a:gd name="T99" fmla="*/ 611 h 2744"/>
                  <a:gd name="T100" fmla="*/ 256 w 271"/>
                  <a:gd name="T101" fmla="*/ 474 h 2744"/>
                  <a:gd name="T102" fmla="*/ 245 w 271"/>
                  <a:gd name="T103" fmla="*/ 362 h 2744"/>
                  <a:gd name="T104" fmla="*/ 241 w 271"/>
                  <a:gd name="T105" fmla="*/ 229 h 2744"/>
                  <a:gd name="T106" fmla="*/ 251 w 271"/>
                  <a:gd name="T107" fmla="*/ 117 h 2744"/>
                  <a:gd name="T108" fmla="*/ 227 w 271"/>
                  <a:gd name="T109" fmla="*/ 31 h 2744"/>
                  <a:gd name="T110" fmla="*/ 160 w 271"/>
                  <a:gd name="T111" fmla="*/ 0 h 27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1"/>
                  <a:gd name="T169" fmla="*/ 0 h 2744"/>
                  <a:gd name="T170" fmla="*/ 271 w 271"/>
                  <a:gd name="T171" fmla="*/ 2744 h 27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1" h="2744">
                    <a:moveTo>
                      <a:pt x="160" y="0"/>
                    </a:moveTo>
                    <a:lnTo>
                      <a:pt x="131" y="12"/>
                    </a:lnTo>
                    <a:lnTo>
                      <a:pt x="116" y="31"/>
                    </a:lnTo>
                    <a:lnTo>
                      <a:pt x="79" y="79"/>
                    </a:lnTo>
                    <a:lnTo>
                      <a:pt x="61" y="142"/>
                    </a:lnTo>
                    <a:lnTo>
                      <a:pt x="61" y="220"/>
                    </a:lnTo>
                    <a:lnTo>
                      <a:pt x="70" y="278"/>
                    </a:lnTo>
                    <a:lnTo>
                      <a:pt x="67" y="345"/>
                    </a:lnTo>
                    <a:lnTo>
                      <a:pt x="61" y="397"/>
                    </a:lnTo>
                    <a:lnTo>
                      <a:pt x="55" y="437"/>
                    </a:lnTo>
                    <a:lnTo>
                      <a:pt x="55" y="489"/>
                    </a:lnTo>
                    <a:lnTo>
                      <a:pt x="55" y="535"/>
                    </a:lnTo>
                    <a:lnTo>
                      <a:pt x="67" y="613"/>
                    </a:lnTo>
                    <a:lnTo>
                      <a:pt x="61" y="685"/>
                    </a:lnTo>
                    <a:lnTo>
                      <a:pt x="52" y="736"/>
                    </a:lnTo>
                    <a:lnTo>
                      <a:pt x="55" y="779"/>
                    </a:lnTo>
                    <a:lnTo>
                      <a:pt x="61" y="825"/>
                    </a:lnTo>
                    <a:lnTo>
                      <a:pt x="67" y="888"/>
                    </a:lnTo>
                    <a:lnTo>
                      <a:pt x="61" y="959"/>
                    </a:lnTo>
                    <a:lnTo>
                      <a:pt x="46" y="1023"/>
                    </a:lnTo>
                    <a:lnTo>
                      <a:pt x="49" y="1085"/>
                    </a:lnTo>
                    <a:lnTo>
                      <a:pt x="58" y="1136"/>
                    </a:lnTo>
                    <a:lnTo>
                      <a:pt x="61" y="1188"/>
                    </a:lnTo>
                    <a:lnTo>
                      <a:pt x="61" y="1243"/>
                    </a:lnTo>
                    <a:lnTo>
                      <a:pt x="49" y="1313"/>
                    </a:lnTo>
                    <a:lnTo>
                      <a:pt x="46" y="1356"/>
                    </a:lnTo>
                    <a:lnTo>
                      <a:pt x="49" y="1408"/>
                    </a:lnTo>
                    <a:lnTo>
                      <a:pt x="55" y="1463"/>
                    </a:lnTo>
                    <a:lnTo>
                      <a:pt x="55" y="1526"/>
                    </a:lnTo>
                    <a:lnTo>
                      <a:pt x="58" y="1579"/>
                    </a:lnTo>
                    <a:lnTo>
                      <a:pt x="52" y="1621"/>
                    </a:lnTo>
                    <a:lnTo>
                      <a:pt x="43" y="1683"/>
                    </a:lnTo>
                    <a:lnTo>
                      <a:pt x="43" y="1741"/>
                    </a:lnTo>
                    <a:lnTo>
                      <a:pt x="43" y="1796"/>
                    </a:lnTo>
                    <a:lnTo>
                      <a:pt x="49" y="1840"/>
                    </a:lnTo>
                    <a:lnTo>
                      <a:pt x="52" y="1899"/>
                    </a:lnTo>
                    <a:lnTo>
                      <a:pt x="61" y="1951"/>
                    </a:lnTo>
                    <a:lnTo>
                      <a:pt x="49" y="2012"/>
                    </a:lnTo>
                    <a:lnTo>
                      <a:pt x="37" y="2061"/>
                    </a:lnTo>
                    <a:lnTo>
                      <a:pt x="37" y="2123"/>
                    </a:lnTo>
                    <a:lnTo>
                      <a:pt x="43" y="2210"/>
                    </a:lnTo>
                    <a:lnTo>
                      <a:pt x="37" y="2284"/>
                    </a:lnTo>
                    <a:lnTo>
                      <a:pt x="24" y="2352"/>
                    </a:lnTo>
                    <a:lnTo>
                      <a:pt x="21" y="2394"/>
                    </a:lnTo>
                    <a:lnTo>
                      <a:pt x="24" y="2453"/>
                    </a:lnTo>
                    <a:lnTo>
                      <a:pt x="30" y="2495"/>
                    </a:lnTo>
                    <a:lnTo>
                      <a:pt x="24" y="2539"/>
                    </a:lnTo>
                    <a:lnTo>
                      <a:pt x="12" y="2570"/>
                    </a:lnTo>
                    <a:lnTo>
                      <a:pt x="6" y="2625"/>
                    </a:lnTo>
                    <a:lnTo>
                      <a:pt x="0" y="2680"/>
                    </a:lnTo>
                    <a:lnTo>
                      <a:pt x="3" y="2719"/>
                    </a:lnTo>
                    <a:lnTo>
                      <a:pt x="43" y="2735"/>
                    </a:lnTo>
                    <a:lnTo>
                      <a:pt x="85" y="2744"/>
                    </a:lnTo>
                    <a:lnTo>
                      <a:pt x="147" y="2744"/>
                    </a:lnTo>
                    <a:lnTo>
                      <a:pt x="205" y="2735"/>
                    </a:lnTo>
                    <a:lnTo>
                      <a:pt x="244" y="2719"/>
                    </a:lnTo>
                    <a:lnTo>
                      <a:pt x="268" y="2703"/>
                    </a:lnTo>
                    <a:lnTo>
                      <a:pt x="271" y="2688"/>
                    </a:lnTo>
                    <a:lnTo>
                      <a:pt x="270" y="2675"/>
                    </a:lnTo>
                    <a:lnTo>
                      <a:pt x="263" y="2648"/>
                    </a:lnTo>
                    <a:lnTo>
                      <a:pt x="256" y="2627"/>
                    </a:lnTo>
                    <a:lnTo>
                      <a:pt x="241" y="2597"/>
                    </a:lnTo>
                    <a:lnTo>
                      <a:pt x="233" y="2572"/>
                    </a:lnTo>
                    <a:lnTo>
                      <a:pt x="223" y="2530"/>
                    </a:lnTo>
                    <a:lnTo>
                      <a:pt x="221" y="2493"/>
                    </a:lnTo>
                    <a:lnTo>
                      <a:pt x="217" y="2434"/>
                    </a:lnTo>
                    <a:lnTo>
                      <a:pt x="227" y="2390"/>
                    </a:lnTo>
                    <a:lnTo>
                      <a:pt x="232" y="2349"/>
                    </a:lnTo>
                    <a:lnTo>
                      <a:pt x="227" y="2296"/>
                    </a:lnTo>
                    <a:lnTo>
                      <a:pt x="223" y="2251"/>
                    </a:lnTo>
                    <a:lnTo>
                      <a:pt x="229" y="2193"/>
                    </a:lnTo>
                    <a:lnTo>
                      <a:pt x="238" y="2110"/>
                    </a:lnTo>
                    <a:lnTo>
                      <a:pt x="233" y="2044"/>
                    </a:lnTo>
                    <a:lnTo>
                      <a:pt x="229" y="1988"/>
                    </a:lnTo>
                    <a:lnTo>
                      <a:pt x="229" y="1927"/>
                    </a:lnTo>
                    <a:lnTo>
                      <a:pt x="238" y="1884"/>
                    </a:lnTo>
                    <a:lnTo>
                      <a:pt x="244" y="1823"/>
                    </a:lnTo>
                    <a:lnTo>
                      <a:pt x="247" y="1762"/>
                    </a:lnTo>
                    <a:lnTo>
                      <a:pt x="247" y="1716"/>
                    </a:lnTo>
                    <a:lnTo>
                      <a:pt x="244" y="1661"/>
                    </a:lnTo>
                    <a:lnTo>
                      <a:pt x="238" y="1615"/>
                    </a:lnTo>
                    <a:lnTo>
                      <a:pt x="229" y="1573"/>
                    </a:lnTo>
                    <a:lnTo>
                      <a:pt x="233" y="1533"/>
                    </a:lnTo>
                    <a:lnTo>
                      <a:pt x="244" y="1456"/>
                    </a:lnTo>
                    <a:lnTo>
                      <a:pt x="253" y="1395"/>
                    </a:lnTo>
                    <a:lnTo>
                      <a:pt x="253" y="1346"/>
                    </a:lnTo>
                    <a:lnTo>
                      <a:pt x="250" y="1295"/>
                    </a:lnTo>
                    <a:lnTo>
                      <a:pt x="239" y="1243"/>
                    </a:lnTo>
                    <a:lnTo>
                      <a:pt x="238" y="1197"/>
                    </a:lnTo>
                    <a:lnTo>
                      <a:pt x="239" y="1148"/>
                    </a:lnTo>
                    <a:lnTo>
                      <a:pt x="244" y="1102"/>
                    </a:lnTo>
                    <a:lnTo>
                      <a:pt x="250" y="1056"/>
                    </a:lnTo>
                    <a:lnTo>
                      <a:pt x="250" y="1010"/>
                    </a:lnTo>
                    <a:lnTo>
                      <a:pt x="239" y="959"/>
                    </a:lnTo>
                    <a:lnTo>
                      <a:pt x="239" y="873"/>
                    </a:lnTo>
                    <a:lnTo>
                      <a:pt x="253" y="804"/>
                    </a:lnTo>
                    <a:lnTo>
                      <a:pt x="256" y="761"/>
                    </a:lnTo>
                    <a:lnTo>
                      <a:pt x="256" y="700"/>
                    </a:lnTo>
                    <a:lnTo>
                      <a:pt x="251" y="652"/>
                    </a:lnTo>
                    <a:lnTo>
                      <a:pt x="244" y="611"/>
                    </a:lnTo>
                    <a:lnTo>
                      <a:pt x="253" y="538"/>
                    </a:lnTo>
                    <a:lnTo>
                      <a:pt x="256" y="474"/>
                    </a:lnTo>
                    <a:lnTo>
                      <a:pt x="250" y="400"/>
                    </a:lnTo>
                    <a:lnTo>
                      <a:pt x="245" y="362"/>
                    </a:lnTo>
                    <a:lnTo>
                      <a:pt x="238" y="287"/>
                    </a:lnTo>
                    <a:lnTo>
                      <a:pt x="241" y="229"/>
                    </a:lnTo>
                    <a:lnTo>
                      <a:pt x="250" y="171"/>
                    </a:lnTo>
                    <a:lnTo>
                      <a:pt x="251" y="117"/>
                    </a:lnTo>
                    <a:lnTo>
                      <a:pt x="241" y="67"/>
                    </a:lnTo>
                    <a:lnTo>
                      <a:pt x="227" y="31"/>
                    </a:lnTo>
                    <a:lnTo>
                      <a:pt x="195" y="9"/>
                    </a:lnTo>
                    <a:lnTo>
                      <a:pt x="160" y="0"/>
                    </a:lnTo>
                    <a:close/>
                  </a:path>
                </a:pathLst>
              </a:custGeom>
              <a:solidFill>
                <a:srgbClr val="A87C00"/>
              </a:solidFill>
              <a:ln w="6350">
                <a:solidFill>
                  <a:srgbClr val="000000"/>
                </a:solidFill>
                <a:round/>
                <a:headEnd/>
                <a:tailEnd/>
              </a:ln>
            </p:spPr>
            <p:txBody>
              <a:bodyPr/>
              <a:lstStyle/>
              <a:p>
                <a:endParaRPr lang="en-US" sz="2000">
                  <a:solidFill>
                    <a:srgbClr val="000000"/>
                  </a:solidFill>
                  <a:latin typeface="Arial" charset="0"/>
                </a:endParaRPr>
              </a:p>
            </p:txBody>
          </p:sp>
          <p:sp>
            <p:nvSpPr>
              <p:cNvPr id="1165" name="Freeform 363"/>
              <p:cNvSpPr>
                <a:spLocks/>
              </p:cNvSpPr>
              <p:nvPr/>
            </p:nvSpPr>
            <p:spPr bwMode="auto">
              <a:xfrm rot="-3405074">
                <a:off x="2276" y="1145"/>
                <a:ext cx="134" cy="1362"/>
              </a:xfrm>
              <a:custGeom>
                <a:avLst/>
                <a:gdLst>
                  <a:gd name="T0" fmla="*/ 61 w 154"/>
                  <a:gd name="T1" fmla="*/ 23 h 2725"/>
                  <a:gd name="T2" fmla="*/ 68 w 154"/>
                  <a:gd name="T3" fmla="*/ 132 h 2725"/>
                  <a:gd name="T4" fmla="*/ 38 w 154"/>
                  <a:gd name="T5" fmla="*/ 269 h 2725"/>
                  <a:gd name="T6" fmla="*/ 65 w 154"/>
                  <a:gd name="T7" fmla="*/ 388 h 2725"/>
                  <a:gd name="T8" fmla="*/ 59 w 154"/>
                  <a:gd name="T9" fmla="*/ 483 h 2725"/>
                  <a:gd name="T10" fmla="*/ 44 w 154"/>
                  <a:gd name="T11" fmla="*/ 608 h 2725"/>
                  <a:gd name="T12" fmla="*/ 59 w 154"/>
                  <a:gd name="T13" fmla="*/ 724 h 2725"/>
                  <a:gd name="T14" fmla="*/ 50 w 154"/>
                  <a:gd name="T15" fmla="*/ 819 h 2725"/>
                  <a:gd name="T16" fmla="*/ 44 w 154"/>
                  <a:gd name="T17" fmla="*/ 943 h 2725"/>
                  <a:gd name="T18" fmla="*/ 59 w 154"/>
                  <a:gd name="T19" fmla="*/ 1078 h 2725"/>
                  <a:gd name="T20" fmla="*/ 44 w 154"/>
                  <a:gd name="T21" fmla="*/ 1185 h 2725"/>
                  <a:gd name="T22" fmla="*/ 47 w 154"/>
                  <a:gd name="T23" fmla="*/ 1292 h 2725"/>
                  <a:gd name="T24" fmla="*/ 56 w 154"/>
                  <a:gd name="T25" fmla="*/ 1408 h 2725"/>
                  <a:gd name="T26" fmla="*/ 31 w 154"/>
                  <a:gd name="T27" fmla="*/ 1516 h 2725"/>
                  <a:gd name="T28" fmla="*/ 44 w 154"/>
                  <a:gd name="T29" fmla="*/ 1622 h 2725"/>
                  <a:gd name="T30" fmla="*/ 53 w 154"/>
                  <a:gd name="T31" fmla="*/ 1737 h 2725"/>
                  <a:gd name="T32" fmla="*/ 44 w 154"/>
                  <a:gd name="T33" fmla="*/ 1833 h 2725"/>
                  <a:gd name="T34" fmla="*/ 34 w 154"/>
                  <a:gd name="T35" fmla="*/ 1940 h 2725"/>
                  <a:gd name="T36" fmla="*/ 44 w 154"/>
                  <a:gd name="T37" fmla="*/ 2070 h 2725"/>
                  <a:gd name="T38" fmla="*/ 25 w 154"/>
                  <a:gd name="T39" fmla="*/ 2198 h 2725"/>
                  <a:gd name="T40" fmla="*/ 38 w 154"/>
                  <a:gd name="T41" fmla="*/ 2345 h 2725"/>
                  <a:gd name="T42" fmla="*/ 34 w 154"/>
                  <a:gd name="T43" fmla="*/ 2445 h 2725"/>
                  <a:gd name="T44" fmla="*/ 41 w 154"/>
                  <a:gd name="T45" fmla="*/ 2555 h 2725"/>
                  <a:gd name="T46" fmla="*/ 34 w 154"/>
                  <a:gd name="T47" fmla="*/ 2640 h 2725"/>
                  <a:gd name="T48" fmla="*/ 12 w 154"/>
                  <a:gd name="T49" fmla="*/ 2699 h 2725"/>
                  <a:gd name="T50" fmla="*/ 40 w 154"/>
                  <a:gd name="T51" fmla="*/ 2725 h 2725"/>
                  <a:gd name="T52" fmla="*/ 137 w 154"/>
                  <a:gd name="T53" fmla="*/ 2699 h 2725"/>
                  <a:gd name="T54" fmla="*/ 141 w 154"/>
                  <a:gd name="T55" fmla="*/ 2655 h 2725"/>
                  <a:gd name="T56" fmla="*/ 123 w 154"/>
                  <a:gd name="T57" fmla="*/ 2621 h 2725"/>
                  <a:gd name="T58" fmla="*/ 105 w 154"/>
                  <a:gd name="T59" fmla="*/ 2570 h 2725"/>
                  <a:gd name="T60" fmla="*/ 86 w 154"/>
                  <a:gd name="T61" fmla="*/ 2496 h 2725"/>
                  <a:gd name="T62" fmla="*/ 92 w 154"/>
                  <a:gd name="T63" fmla="*/ 2430 h 2725"/>
                  <a:gd name="T64" fmla="*/ 105 w 154"/>
                  <a:gd name="T65" fmla="*/ 2339 h 2725"/>
                  <a:gd name="T66" fmla="*/ 99 w 154"/>
                  <a:gd name="T67" fmla="*/ 2244 h 2725"/>
                  <a:gd name="T68" fmla="*/ 108 w 154"/>
                  <a:gd name="T69" fmla="*/ 2106 h 2725"/>
                  <a:gd name="T70" fmla="*/ 108 w 154"/>
                  <a:gd name="T71" fmla="*/ 1981 h 2725"/>
                  <a:gd name="T72" fmla="*/ 111 w 154"/>
                  <a:gd name="T73" fmla="*/ 1886 h 2725"/>
                  <a:gd name="T74" fmla="*/ 124 w 154"/>
                  <a:gd name="T75" fmla="*/ 1751 h 2725"/>
                  <a:gd name="T76" fmla="*/ 123 w 154"/>
                  <a:gd name="T77" fmla="*/ 1650 h 2725"/>
                  <a:gd name="T78" fmla="*/ 105 w 154"/>
                  <a:gd name="T79" fmla="*/ 1567 h 2725"/>
                  <a:gd name="T80" fmla="*/ 123 w 154"/>
                  <a:gd name="T81" fmla="*/ 1447 h 2725"/>
                  <a:gd name="T82" fmla="*/ 127 w 154"/>
                  <a:gd name="T83" fmla="*/ 1337 h 2725"/>
                  <a:gd name="T84" fmla="*/ 114 w 154"/>
                  <a:gd name="T85" fmla="*/ 1246 h 2725"/>
                  <a:gd name="T86" fmla="*/ 111 w 154"/>
                  <a:gd name="T87" fmla="*/ 1148 h 2725"/>
                  <a:gd name="T88" fmla="*/ 125 w 154"/>
                  <a:gd name="T89" fmla="*/ 1047 h 2725"/>
                  <a:gd name="T90" fmla="*/ 120 w 154"/>
                  <a:gd name="T91" fmla="*/ 951 h 2725"/>
                  <a:gd name="T92" fmla="*/ 127 w 154"/>
                  <a:gd name="T93" fmla="*/ 795 h 2725"/>
                  <a:gd name="T94" fmla="*/ 135 w 154"/>
                  <a:gd name="T95" fmla="*/ 693 h 2725"/>
                  <a:gd name="T96" fmla="*/ 117 w 154"/>
                  <a:gd name="T97" fmla="*/ 604 h 2725"/>
                  <a:gd name="T98" fmla="*/ 128 w 154"/>
                  <a:gd name="T99" fmla="*/ 466 h 2725"/>
                  <a:gd name="T100" fmla="*/ 123 w 154"/>
                  <a:gd name="T101" fmla="*/ 354 h 2725"/>
                  <a:gd name="T102" fmla="*/ 114 w 154"/>
                  <a:gd name="T103" fmla="*/ 235 h 2725"/>
                  <a:gd name="T104" fmla="*/ 126 w 154"/>
                  <a:gd name="T105" fmla="*/ 109 h 2725"/>
                  <a:gd name="T106" fmla="*/ 114 w 154"/>
                  <a:gd name="T107" fmla="*/ 36 h 2725"/>
                  <a:gd name="T108" fmla="*/ 56 w 154"/>
                  <a:gd name="T109" fmla="*/ 0 h 272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54"/>
                  <a:gd name="T166" fmla="*/ 0 h 2725"/>
                  <a:gd name="T167" fmla="*/ 154 w 154"/>
                  <a:gd name="T168" fmla="*/ 2725 h 272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54" h="2725">
                    <a:moveTo>
                      <a:pt x="56" y="0"/>
                    </a:moveTo>
                    <a:lnTo>
                      <a:pt x="61" y="23"/>
                    </a:lnTo>
                    <a:lnTo>
                      <a:pt x="68" y="71"/>
                    </a:lnTo>
                    <a:lnTo>
                      <a:pt x="68" y="132"/>
                    </a:lnTo>
                    <a:lnTo>
                      <a:pt x="59" y="208"/>
                    </a:lnTo>
                    <a:lnTo>
                      <a:pt x="38" y="269"/>
                    </a:lnTo>
                    <a:lnTo>
                      <a:pt x="50" y="339"/>
                    </a:lnTo>
                    <a:lnTo>
                      <a:pt x="65" y="388"/>
                    </a:lnTo>
                    <a:lnTo>
                      <a:pt x="68" y="440"/>
                    </a:lnTo>
                    <a:lnTo>
                      <a:pt x="59" y="483"/>
                    </a:lnTo>
                    <a:lnTo>
                      <a:pt x="59" y="538"/>
                    </a:lnTo>
                    <a:lnTo>
                      <a:pt x="44" y="608"/>
                    </a:lnTo>
                    <a:lnTo>
                      <a:pt x="59" y="654"/>
                    </a:lnTo>
                    <a:lnTo>
                      <a:pt x="59" y="724"/>
                    </a:lnTo>
                    <a:lnTo>
                      <a:pt x="56" y="767"/>
                    </a:lnTo>
                    <a:lnTo>
                      <a:pt x="50" y="819"/>
                    </a:lnTo>
                    <a:lnTo>
                      <a:pt x="50" y="885"/>
                    </a:lnTo>
                    <a:lnTo>
                      <a:pt x="44" y="943"/>
                    </a:lnTo>
                    <a:lnTo>
                      <a:pt x="62" y="1011"/>
                    </a:lnTo>
                    <a:lnTo>
                      <a:pt x="59" y="1078"/>
                    </a:lnTo>
                    <a:lnTo>
                      <a:pt x="50" y="1127"/>
                    </a:lnTo>
                    <a:lnTo>
                      <a:pt x="44" y="1185"/>
                    </a:lnTo>
                    <a:lnTo>
                      <a:pt x="34" y="1233"/>
                    </a:lnTo>
                    <a:lnTo>
                      <a:pt x="47" y="1292"/>
                    </a:lnTo>
                    <a:lnTo>
                      <a:pt x="56" y="1347"/>
                    </a:lnTo>
                    <a:lnTo>
                      <a:pt x="56" y="1408"/>
                    </a:lnTo>
                    <a:lnTo>
                      <a:pt x="41" y="1472"/>
                    </a:lnTo>
                    <a:lnTo>
                      <a:pt x="31" y="1516"/>
                    </a:lnTo>
                    <a:lnTo>
                      <a:pt x="44" y="1579"/>
                    </a:lnTo>
                    <a:lnTo>
                      <a:pt x="44" y="1622"/>
                    </a:lnTo>
                    <a:lnTo>
                      <a:pt x="53" y="1682"/>
                    </a:lnTo>
                    <a:lnTo>
                      <a:pt x="53" y="1737"/>
                    </a:lnTo>
                    <a:lnTo>
                      <a:pt x="47" y="1787"/>
                    </a:lnTo>
                    <a:lnTo>
                      <a:pt x="44" y="1833"/>
                    </a:lnTo>
                    <a:lnTo>
                      <a:pt x="30" y="1889"/>
                    </a:lnTo>
                    <a:lnTo>
                      <a:pt x="34" y="1940"/>
                    </a:lnTo>
                    <a:lnTo>
                      <a:pt x="47" y="2006"/>
                    </a:lnTo>
                    <a:lnTo>
                      <a:pt x="44" y="2070"/>
                    </a:lnTo>
                    <a:lnTo>
                      <a:pt x="38" y="2125"/>
                    </a:lnTo>
                    <a:lnTo>
                      <a:pt x="25" y="2198"/>
                    </a:lnTo>
                    <a:lnTo>
                      <a:pt x="34" y="2274"/>
                    </a:lnTo>
                    <a:lnTo>
                      <a:pt x="38" y="2345"/>
                    </a:lnTo>
                    <a:lnTo>
                      <a:pt x="34" y="2394"/>
                    </a:lnTo>
                    <a:lnTo>
                      <a:pt x="34" y="2445"/>
                    </a:lnTo>
                    <a:lnTo>
                      <a:pt x="16" y="2493"/>
                    </a:lnTo>
                    <a:lnTo>
                      <a:pt x="41" y="2555"/>
                    </a:lnTo>
                    <a:lnTo>
                      <a:pt x="41" y="2597"/>
                    </a:lnTo>
                    <a:lnTo>
                      <a:pt x="34" y="2640"/>
                    </a:lnTo>
                    <a:lnTo>
                      <a:pt x="22" y="2678"/>
                    </a:lnTo>
                    <a:lnTo>
                      <a:pt x="12" y="2699"/>
                    </a:lnTo>
                    <a:lnTo>
                      <a:pt x="0" y="2725"/>
                    </a:lnTo>
                    <a:lnTo>
                      <a:pt x="40" y="2725"/>
                    </a:lnTo>
                    <a:lnTo>
                      <a:pt x="92" y="2716"/>
                    </a:lnTo>
                    <a:lnTo>
                      <a:pt x="137" y="2699"/>
                    </a:lnTo>
                    <a:lnTo>
                      <a:pt x="154" y="2686"/>
                    </a:lnTo>
                    <a:lnTo>
                      <a:pt x="141" y="2655"/>
                    </a:lnTo>
                    <a:lnTo>
                      <a:pt x="134" y="2637"/>
                    </a:lnTo>
                    <a:lnTo>
                      <a:pt x="123" y="2621"/>
                    </a:lnTo>
                    <a:lnTo>
                      <a:pt x="117" y="2597"/>
                    </a:lnTo>
                    <a:lnTo>
                      <a:pt x="105" y="2570"/>
                    </a:lnTo>
                    <a:lnTo>
                      <a:pt x="99" y="2536"/>
                    </a:lnTo>
                    <a:lnTo>
                      <a:pt x="86" y="2496"/>
                    </a:lnTo>
                    <a:lnTo>
                      <a:pt x="83" y="2469"/>
                    </a:lnTo>
                    <a:lnTo>
                      <a:pt x="92" y="2430"/>
                    </a:lnTo>
                    <a:lnTo>
                      <a:pt x="96" y="2381"/>
                    </a:lnTo>
                    <a:lnTo>
                      <a:pt x="105" y="2339"/>
                    </a:lnTo>
                    <a:lnTo>
                      <a:pt x="105" y="2293"/>
                    </a:lnTo>
                    <a:lnTo>
                      <a:pt x="99" y="2244"/>
                    </a:lnTo>
                    <a:lnTo>
                      <a:pt x="102" y="2183"/>
                    </a:lnTo>
                    <a:lnTo>
                      <a:pt x="108" y="2106"/>
                    </a:lnTo>
                    <a:lnTo>
                      <a:pt x="108" y="2039"/>
                    </a:lnTo>
                    <a:lnTo>
                      <a:pt x="108" y="1981"/>
                    </a:lnTo>
                    <a:lnTo>
                      <a:pt x="102" y="1923"/>
                    </a:lnTo>
                    <a:lnTo>
                      <a:pt x="111" y="1886"/>
                    </a:lnTo>
                    <a:lnTo>
                      <a:pt x="114" y="1810"/>
                    </a:lnTo>
                    <a:lnTo>
                      <a:pt x="124" y="1751"/>
                    </a:lnTo>
                    <a:lnTo>
                      <a:pt x="124" y="1705"/>
                    </a:lnTo>
                    <a:lnTo>
                      <a:pt x="123" y="1650"/>
                    </a:lnTo>
                    <a:lnTo>
                      <a:pt x="114" y="1609"/>
                    </a:lnTo>
                    <a:lnTo>
                      <a:pt x="105" y="1567"/>
                    </a:lnTo>
                    <a:lnTo>
                      <a:pt x="111" y="1512"/>
                    </a:lnTo>
                    <a:lnTo>
                      <a:pt x="123" y="1447"/>
                    </a:lnTo>
                    <a:lnTo>
                      <a:pt x="127" y="1385"/>
                    </a:lnTo>
                    <a:lnTo>
                      <a:pt x="127" y="1337"/>
                    </a:lnTo>
                    <a:lnTo>
                      <a:pt x="125" y="1285"/>
                    </a:lnTo>
                    <a:lnTo>
                      <a:pt x="114" y="1246"/>
                    </a:lnTo>
                    <a:lnTo>
                      <a:pt x="111" y="1197"/>
                    </a:lnTo>
                    <a:lnTo>
                      <a:pt x="111" y="1148"/>
                    </a:lnTo>
                    <a:lnTo>
                      <a:pt x="117" y="1093"/>
                    </a:lnTo>
                    <a:lnTo>
                      <a:pt x="125" y="1047"/>
                    </a:lnTo>
                    <a:lnTo>
                      <a:pt x="125" y="1001"/>
                    </a:lnTo>
                    <a:lnTo>
                      <a:pt x="120" y="951"/>
                    </a:lnTo>
                    <a:lnTo>
                      <a:pt x="111" y="870"/>
                    </a:lnTo>
                    <a:lnTo>
                      <a:pt x="127" y="795"/>
                    </a:lnTo>
                    <a:lnTo>
                      <a:pt x="128" y="752"/>
                    </a:lnTo>
                    <a:lnTo>
                      <a:pt x="135" y="693"/>
                    </a:lnTo>
                    <a:lnTo>
                      <a:pt x="126" y="643"/>
                    </a:lnTo>
                    <a:lnTo>
                      <a:pt x="117" y="604"/>
                    </a:lnTo>
                    <a:lnTo>
                      <a:pt x="127" y="530"/>
                    </a:lnTo>
                    <a:lnTo>
                      <a:pt x="128" y="466"/>
                    </a:lnTo>
                    <a:lnTo>
                      <a:pt x="126" y="403"/>
                    </a:lnTo>
                    <a:lnTo>
                      <a:pt x="123" y="354"/>
                    </a:lnTo>
                    <a:lnTo>
                      <a:pt x="114" y="287"/>
                    </a:lnTo>
                    <a:lnTo>
                      <a:pt x="114" y="235"/>
                    </a:lnTo>
                    <a:lnTo>
                      <a:pt x="125" y="163"/>
                    </a:lnTo>
                    <a:lnTo>
                      <a:pt x="126" y="109"/>
                    </a:lnTo>
                    <a:lnTo>
                      <a:pt x="121" y="59"/>
                    </a:lnTo>
                    <a:lnTo>
                      <a:pt x="114" y="36"/>
                    </a:lnTo>
                    <a:lnTo>
                      <a:pt x="96" y="15"/>
                    </a:lnTo>
                    <a:lnTo>
                      <a:pt x="56" y="0"/>
                    </a:lnTo>
                    <a:close/>
                  </a:path>
                </a:pathLst>
              </a:custGeom>
              <a:solidFill>
                <a:srgbClr val="996633"/>
              </a:solidFill>
              <a:ln w="9525">
                <a:solidFill>
                  <a:srgbClr val="663300"/>
                </a:solidFill>
                <a:round/>
                <a:headEnd/>
                <a:tailEnd/>
              </a:ln>
            </p:spPr>
            <p:txBody>
              <a:bodyPr/>
              <a:lstStyle/>
              <a:p>
                <a:endParaRPr lang="en-US" sz="2000">
                  <a:solidFill>
                    <a:srgbClr val="000000"/>
                  </a:solidFill>
                  <a:latin typeface="Arial" charset="0"/>
                </a:endParaRPr>
              </a:p>
            </p:txBody>
          </p:sp>
          <p:sp>
            <p:nvSpPr>
              <p:cNvPr id="1166" name="Freeform 364"/>
              <p:cNvSpPr>
                <a:spLocks/>
              </p:cNvSpPr>
              <p:nvPr/>
            </p:nvSpPr>
            <p:spPr bwMode="auto">
              <a:xfrm rot="-3405074">
                <a:off x="2263" y="1209"/>
                <a:ext cx="85" cy="1355"/>
              </a:xfrm>
              <a:custGeom>
                <a:avLst/>
                <a:gdLst>
                  <a:gd name="T0" fmla="*/ 97 w 97"/>
                  <a:gd name="T1" fmla="*/ 49 h 2711"/>
                  <a:gd name="T2" fmla="*/ 84 w 97"/>
                  <a:gd name="T3" fmla="*/ 168 h 2711"/>
                  <a:gd name="T4" fmla="*/ 66 w 97"/>
                  <a:gd name="T5" fmla="*/ 259 h 2711"/>
                  <a:gd name="T6" fmla="*/ 84 w 97"/>
                  <a:gd name="T7" fmla="*/ 342 h 2711"/>
                  <a:gd name="T8" fmla="*/ 91 w 97"/>
                  <a:gd name="T9" fmla="*/ 476 h 2711"/>
                  <a:gd name="T10" fmla="*/ 78 w 97"/>
                  <a:gd name="T11" fmla="*/ 565 h 2711"/>
                  <a:gd name="T12" fmla="*/ 75 w 97"/>
                  <a:gd name="T13" fmla="*/ 626 h 2711"/>
                  <a:gd name="T14" fmla="*/ 84 w 97"/>
                  <a:gd name="T15" fmla="*/ 770 h 2711"/>
                  <a:gd name="T16" fmla="*/ 69 w 97"/>
                  <a:gd name="T17" fmla="*/ 904 h 2711"/>
                  <a:gd name="T18" fmla="*/ 91 w 97"/>
                  <a:gd name="T19" fmla="*/ 1005 h 2711"/>
                  <a:gd name="T20" fmla="*/ 81 w 97"/>
                  <a:gd name="T21" fmla="*/ 1090 h 2711"/>
                  <a:gd name="T22" fmla="*/ 72 w 97"/>
                  <a:gd name="T23" fmla="*/ 1170 h 2711"/>
                  <a:gd name="T24" fmla="*/ 66 w 97"/>
                  <a:gd name="T25" fmla="*/ 1243 h 2711"/>
                  <a:gd name="T26" fmla="*/ 78 w 97"/>
                  <a:gd name="T27" fmla="*/ 1323 h 2711"/>
                  <a:gd name="T28" fmla="*/ 66 w 97"/>
                  <a:gd name="T29" fmla="*/ 1417 h 2711"/>
                  <a:gd name="T30" fmla="*/ 75 w 97"/>
                  <a:gd name="T31" fmla="*/ 1589 h 2711"/>
                  <a:gd name="T32" fmla="*/ 81 w 97"/>
                  <a:gd name="T33" fmla="*/ 1666 h 2711"/>
                  <a:gd name="T34" fmla="*/ 72 w 97"/>
                  <a:gd name="T35" fmla="*/ 1785 h 2711"/>
                  <a:gd name="T36" fmla="*/ 60 w 97"/>
                  <a:gd name="T37" fmla="*/ 1877 h 2711"/>
                  <a:gd name="T38" fmla="*/ 66 w 97"/>
                  <a:gd name="T39" fmla="*/ 1950 h 2711"/>
                  <a:gd name="T40" fmla="*/ 72 w 97"/>
                  <a:gd name="T41" fmla="*/ 2051 h 2711"/>
                  <a:gd name="T42" fmla="*/ 60 w 97"/>
                  <a:gd name="T43" fmla="*/ 2170 h 2711"/>
                  <a:gd name="T44" fmla="*/ 63 w 97"/>
                  <a:gd name="T45" fmla="*/ 2277 h 2711"/>
                  <a:gd name="T46" fmla="*/ 54 w 97"/>
                  <a:gd name="T47" fmla="*/ 2430 h 2711"/>
                  <a:gd name="T48" fmla="*/ 57 w 97"/>
                  <a:gd name="T49" fmla="*/ 2526 h 2711"/>
                  <a:gd name="T50" fmla="*/ 51 w 97"/>
                  <a:gd name="T51" fmla="*/ 2600 h 2711"/>
                  <a:gd name="T52" fmla="*/ 34 w 97"/>
                  <a:gd name="T53" fmla="*/ 2687 h 2711"/>
                  <a:gd name="T54" fmla="*/ 0 w 97"/>
                  <a:gd name="T55" fmla="*/ 2704 h 2711"/>
                  <a:gd name="T56" fmla="*/ 17 w 97"/>
                  <a:gd name="T57" fmla="*/ 2661 h 2711"/>
                  <a:gd name="T58" fmla="*/ 29 w 97"/>
                  <a:gd name="T59" fmla="*/ 2609 h 2711"/>
                  <a:gd name="T60" fmla="*/ 42 w 97"/>
                  <a:gd name="T61" fmla="*/ 2474 h 2711"/>
                  <a:gd name="T62" fmla="*/ 48 w 97"/>
                  <a:gd name="T63" fmla="*/ 2378 h 2711"/>
                  <a:gd name="T64" fmla="*/ 48 w 97"/>
                  <a:gd name="T65" fmla="*/ 2249 h 2711"/>
                  <a:gd name="T66" fmla="*/ 48 w 97"/>
                  <a:gd name="T67" fmla="*/ 2118 h 2711"/>
                  <a:gd name="T68" fmla="*/ 51 w 97"/>
                  <a:gd name="T69" fmla="*/ 1993 h 2711"/>
                  <a:gd name="T70" fmla="*/ 51 w 97"/>
                  <a:gd name="T71" fmla="*/ 1858 h 2711"/>
                  <a:gd name="T72" fmla="*/ 57 w 97"/>
                  <a:gd name="T73" fmla="*/ 1745 h 2711"/>
                  <a:gd name="T74" fmla="*/ 63 w 97"/>
                  <a:gd name="T75" fmla="*/ 1635 h 2711"/>
                  <a:gd name="T76" fmla="*/ 51 w 97"/>
                  <a:gd name="T77" fmla="*/ 1484 h 2711"/>
                  <a:gd name="T78" fmla="*/ 57 w 97"/>
                  <a:gd name="T79" fmla="*/ 1359 h 2711"/>
                  <a:gd name="T80" fmla="*/ 51 w 97"/>
                  <a:gd name="T81" fmla="*/ 1252 h 2711"/>
                  <a:gd name="T82" fmla="*/ 63 w 97"/>
                  <a:gd name="T83" fmla="*/ 1090 h 2711"/>
                  <a:gd name="T84" fmla="*/ 69 w 97"/>
                  <a:gd name="T85" fmla="*/ 1014 h 2711"/>
                  <a:gd name="T86" fmla="*/ 57 w 97"/>
                  <a:gd name="T87" fmla="*/ 919 h 2711"/>
                  <a:gd name="T88" fmla="*/ 69 w 97"/>
                  <a:gd name="T89" fmla="*/ 831 h 2711"/>
                  <a:gd name="T90" fmla="*/ 69 w 97"/>
                  <a:gd name="T91" fmla="*/ 708 h 2711"/>
                  <a:gd name="T92" fmla="*/ 60 w 97"/>
                  <a:gd name="T93" fmla="*/ 598 h 2711"/>
                  <a:gd name="T94" fmla="*/ 72 w 97"/>
                  <a:gd name="T95" fmla="*/ 522 h 2711"/>
                  <a:gd name="T96" fmla="*/ 78 w 97"/>
                  <a:gd name="T97" fmla="*/ 397 h 2711"/>
                  <a:gd name="T98" fmla="*/ 57 w 97"/>
                  <a:gd name="T99" fmla="*/ 284 h 2711"/>
                  <a:gd name="T100" fmla="*/ 60 w 97"/>
                  <a:gd name="T101" fmla="*/ 210 h 2711"/>
                  <a:gd name="T102" fmla="*/ 97 w 97"/>
                  <a:gd name="T103" fmla="*/ 0 h 271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2711"/>
                  <a:gd name="T158" fmla="*/ 97 w 97"/>
                  <a:gd name="T159" fmla="*/ 2711 h 271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2711">
                    <a:moveTo>
                      <a:pt x="97" y="0"/>
                    </a:moveTo>
                    <a:lnTo>
                      <a:pt x="97" y="49"/>
                    </a:lnTo>
                    <a:lnTo>
                      <a:pt x="91" y="110"/>
                    </a:lnTo>
                    <a:lnTo>
                      <a:pt x="84" y="168"/>
                    </a:lnTo>
                    <a:lnTo>
                      <a:pt x="69" y="223"/>
                    </a:lnTo>
                    <a:lnTo>
                      <a:pt x="66" y="259"/>
                    </a:lnTo>
                    <a:lnTo>
                      <a:pt x="72" y="293"/>
                    </a:lnTo>
                    <a:lnTo>
                      <a:pt x="84" y="342"/>
                    </a:lnTo>
                    <a:lnTo>
                      <a:pt x="91" y="409"/>
                    </a:lnTo>
                    <a:lnTo>
                      <a:pt x="91" y="476"/>
                    </a:lnTo>
                    <a:lnTo>
                      <a:pt x="81" y="528"/>
                    </a:lnTo>
                    <a:lnTo>
                      <a:pt x="78" y="565"/>
                    </a:lnTo>
                    <a:lnTo>
                      <a:pt x="69" y="595"/>
                    </a:lnTo>
                    <a:lnTo>
                      <a:pt x="75" y="626"/>
                    </a:lnTo>
                    <a:lnTo>
                      <a:pt x="84" y="696"/>
                    </a:lnTo>
                    <a:lnTo>
                      <a:pt x="84" y="770"/>
                    </a:lnTo>
                    <a:lnTo>
                      <a:pt x="78" y="861"/>
                    </a:lnTo>
                    <a:lnTo>
                      <a:pt x="69" y="904"/>
                    </a:lnTo>
                    <a:lnTo>
                      <a:pt x="84" y="956"/>
                    </a:lnTo>
                    <a:lnTo>
                      <a:pt x="91" y="1005"/>
                    </a:lnTo>
                    <a:lnTo>
                      <a:pt x="87" y="1051"/>
                    </a:lnTo>
                    <a:lnTo>
                      <a:pt x="81" y="1090"/>
                    </a:lnTo>
                    <a:lnTo>
                      <a:pt x="72" y="1133"/>
                    </a:lnTo>
                    <a:lnTo>
                      <a:pt x="72" y="1170"/>
                    </a:lnTo>
                    <a:lnTo>
                      <a:pt x="69" y="1206"/>
                    </a:lnTo>
                    <a:lnTo>
                      <a:pt x="66" y="1243"/>
                    </a:lnTo>
                    <a:lnTo>
                      <a:pt x="69" y="1283"/>
                    </a:lnTo>
                    <a:lnTo>
                      <a:pt x="78" y="1323"/>
                    </a:lnTo>
                    <a:lnTo>
                      <a:pt x="75" y="1368"/>
                    </a:lnTo>
                    <a:lnTo>
                      <a:pt x="66" y="1417"/>
                    </a:lnTo>
                    <a:lnTo>
                      <a:pt x="60" y="1469"/>
                    </a:lnTo>
                    <a:lnTo>
                      <a:pt x="75" y="1589"/>
                    </a:lnTo>
                    <a:lnTo>
                      <a:pt x="81" y="1626"/>
                    </a:lnTo>
                    <a:lnTo>
                      <a:pt x="81" y="1666"/>
                    </a:lnTo>
                    <a:lnTo>
                      <a:pt x="78" y="1727"/>
                    </a:lnTo>
                    <a:lnTo>
                      <a:pt x="72" y="1785"/>
                    </a:lnTo>
                    <a:lnTo>
                      <a:pt x="72" y="1831"/>
                    </a:lnTo>
                    <a:lnTo>
                      <a:pt x="60" y="1877"/>
                    </a:lnTo>
                    <a:lnTo>
                      <a:pt x="60" y="1913"/>
                    </a:lnTo>
                    <a:lnTo>
                      <a:pt x="66" y="1950"/>
                    </a:lnTo>
                    <a:lnTo>
                      <a:pt x="66" y="1996"/>
                    </a:lnTo>
                    <a:lnTo>
                      <a:pt x="72" y="2051"/>
                    </a:lnTo>
                    <a:lnTo>
                      <a:pt x="66" y="2097"/>
                    </a:lnTo>
                    <a:lnTo>
                      <a:pt x="60" y="2170"/>
                    </a:lnTo>
                    <a:lnTo>
                      <a:pt x="63" y="2231"/>
                    </a:lnTo>
                    <a:lnTo>
                      <a:pt x="63" y="2277"/>
                    </a:lnTo>
                    <a:lnTo>
                      <a:pt x="69" y="2362"/>
                    </a:lnTo>
                    <a:lnTo>
                      <a:pt x="54" y="2430"/>
                    </a:lnTo>
                    <a:lnTo>
                      <a:pt x="51" y="2490"/>
                    </a:lnTo>
                    <a:lnTo>
                      <a:pt x="57" y="2526"/>
                    </a:lnTo>
                    <a:lnTo>
                      <a:pt x="54" y="2560"/>
                    </a:lnTo>
                    <a:lnTo>
                      <a:pt x="51" y="2600"/>
                    </a:lnTo>
                    <a:lnTo>
                      <a:pt x="45" y="2648"/>
                    </a:lnTo>
                    <a:lnTo>
                      <a:pt x="34" y="2687"/>
                    </a:lnTo>
                    <a:lnTo>
                      <a:pt x="26" y="2711"/>
                    </a:lnTo>
                    <a:lnTo>
                      <a:pt x="0" y="2704"/>
                    </a:lnTo>
                    <a:lnTo>
                      <a:pt x="11" y="2685"/>
                    </a:lnTo>
                    <a:lnTo>
                      <a:pt x="17" y="2661"/>
                    </a:lnTo>
                    <a:lnTo>
                      <a:pt x="26" y="2630"/>
                    </a:lnTo>
                    <a:lnTo>
                      <a:pt x="29" y="2609"/>
                    </a:lnTo>
                    <a:lnTo>
                      <a:pt x="42" y="2551"/>
                    </a:lnTo>
                    <a:lnTo>
                      <a:pt x="42" y="2474"/>
                    </a:lnTo>
                    <a:lnTo>
                      <a:pt x="45" y="2423"/>
                    </a:lnTo>
                    <a:lnTo>
                      <a:pt x="48" y="2378"/>
                    </a:lnTo>
                    <a:lnTo>
                      <a:pt x="51" y="2310"/>
                    </a:lnTo>
                    <a:lnTo>
                      <a:pt x="48" y="2249"/>
                    </a:lnTo>
                    <a:lnTo>
                      <a:pt x="45" y="2179"/>
                    </a:lnTo>
                    <a:lnTo>
                      <a:pt x="48" y="2118"/>
                    </a:lnTo>
                    <a:lnTo>
                      <a:pt x="48" y="2057"/>
                    </a:lnTo>
                    <a:lnTo>
                      <a:pt x="51" y="1993"/>
                    </a:lnTo>
                    <a:lnTo>
                      <a:pt x="48" y="1916"/>
                    </a:lnTo>
                    <a:lnTo>
                      <a:pt x="51" y="1858"/>
                    </a:lnTo>
                    <a:lnTo>
                      <a:pt x="54" y="1803"/>
                    </a:lnTo>
                    <a:lnTo>
                      <a:pt x="57" y="1745"/>
                    </a:lnTo>
                    <a:lnTo>
                      <a:pt x="60" y="1690"/>
                    </a:lnTo>
                    <a:lnTo>
                      <a:pt x="63" y="1635"/>
                    </a:lnTo>
                    <a:lnTo>
                      <a:pt x="63" y="1580"/>
                    </a:lnTo>
                    <a:lnTo>
                      <a:pt x="51" y="1484"/>
                    </a:lnTo>
                    <a:lnTo>
                      <a:pt x="51" y="1426"/>
                    </a:lnTo>
                    <a:lnTo>
                      <a:pt x="57" y="1359"/>
                    </a:lnTo>
                    <a:lnTo>
                      <a:pt x="57" y="1316"/>
                    </a:lnTo>
                    <a:lnTo>
                      <a:pt x="51" y="1252"/>
                    </a:lnTo>
                    <a:lnTo>
                      <a:pt x="57" y="1173"/>
                    </a:lnTo>
                    <a:lnTo>
                      <a:pt x="63" y="1090"/>
                    </a:lnTo>
                    <a:lnTo>
                      <a:pt x="63" y="1060"/>
                    </a:lnTo>
                    <a:lnTo>
                      <a:pt x="69" y="1014"/>
                    </a:lnTo>
                    <a:lnTo>
                      <a:pt x="63" y="977"/>
                    </a:lnTo>
                    <a:lnTo>
                      <a:pt x="57" y="919"/>
                    </a:lnTo>
                    <a:lnTo>
                      <a:pt x="63" y="880"/>
                    </a:lnTo>
                    <a:lnTo>
                      <a:pt x="69" y="831"/>
                    </a:lnTo>
                    <a:lnTo>
                      <a:pt x="69" y="763"/>
                    </a:lnTo>
                    <a:lnTo>
                      <a:pt x="69" y="708"/>
                    </a:lnTo>
                    <a:lnTo>
                      <a:pt x="69" y="660"/>
                    </a:lnTo>
                    <a:lnTo>
                      <a:pt x="60" y="598"/>
                    </a:lnTo>
                    <a:lnTo>
                      <a:pt x="66" y="568"/>
                    </a:lnTo>
                    <a:lnTo>
                      <a:pt x="72" y="522"/>
                    </a:lnTo>
                    <a:lnTo>
                      <a:pt x="81" y="461"/>
                    </a:lnTo>
                    <a:lnTo>
                      <a:pt x="78" y="397"/>
                    </a:lnTo>
                    <a:lnTo>
                      <a:pt x="69" y="330"/>
                    </a:lnTo>
                    <a:lnTo>
                      <a:pt x="57" y="284"/>
                    </a:lnTo>
                    <a:lnTo>
                      <a:pt x="54" y="259"/>
                    </a:lnTo>
                    <a:lnTo>
                      <a:pt x="60" y="210"/>
                    </a:lnTo>
                    <a:lnTo>
                      <a:pt x="81" y="137"/>
                    </a:lnTo>
                    <a:lnTo>
                      <a:pt x="97" y="0"/>
                    </a:lnTo>
                    <a:close/>
                  </a:path>
                </a:pathLst>
              </a:custGeom>
              <a:solidFill>
                <a:srgbClr val="996633"/>
              </a:solidFill>
              <a:ln w="9525">
                <a:noFill/>
                <a:round/>
                <a:headEnd/>
                <a:tailEnd/>
              </a:ln>
            </p:spPr>
            <p:txBody>
              <a:bodyPr/>
              <a:lstStyle/>
              <a:p>
                <a:endParaRPr lang="en-US" sz="2000">
                  <a:solidFill>
                    <a:srgbClr val="000000"/>
                  </a:solidFill>
                  <a:latin typeface="Arial" charset="0"/>
                </a:endParaRPr>
              </a:p>
            </p:txBody>
          </p:sp>
          <p:sp>
            <p:nvSpPr>
              <p:cNvPr id="1167" name="Freeform 365"/>
              <p:cNvSpPr>
                <a:spLocks/>
              </p:cNvSpPr>
              <p:nvPr/>
            </p:nvSpPr>
            <p:spPr bwMode="auto">
              <a:xfrm rot="-3405074">
                <a:off x="2245" y="1236"/>
                <a:ext cx="102" cy="1342"/>
              </a:xfrm>
              <a:custGeom>
                <a:avLst/>
                <a:gdLst>
                  <a:gd name="T0" fmla="*/ 107 w 119"/>
                  <a:gd name="T1" fmla="*/ 46 h 2684"/>
                  <a:gd name="T2" fmla="*/ 77 w 119"/>
                  <a:gd name="T3" fmla="*/ 186 h 2684"/>
                  <a:gd name="T4" fmla="*/ 77 w 119"/>
                  <a:gd name="T5" fmla="*/ 257 h 2684"/>
                  <a:gd name="T6" fmla="*/ 83 w 119"/>
                  <a:gd name="T7" fmla="*/ 360 h 2684"/>
                  <a:gd name="T8" fmla="*/ 83 w 119"/>
                  <a:gd name="T9" fmla="*/ 489 h 2684"/>
                  <a:gd name="T10" fmla="*/ 77 w 119"/>
                  <a:gd name="T11" fmla="*/ 568 h 2684"/>
                  <a:gd name="T12" fmla="*/ 80 w 119"/>
                  <a:gd name="T13" fmla="*/ 712 h 2684"/>
                  <a:gd name="T14" fmla="*/ 83 w 119"/>
                  <a:gd name="T15" fmla="*/ 837 h 2684"/>
                  <a:gd name="T16" fmla="*/ 80 w 119"/>
                  <a:gd name="T17" fmla="*/ 950 h 2684"/>
                  <a:gd name="T18" fmla="*/ 86 w 119"/>
                  <a:gd name="T19" fmla="*/ 1014 h 2684"/>
                  <a:gd name="T20" fmla="*/ 74 w 119"/>
                  <a:gd name="T21" fmla="*/ 1136 h 2684"/>
                  <a:gd name="T22" fmla="*/ 80 w 119"/>
                  <a:gd name="T23" fmla="*/ 1173 h 2684"/>
                  <a:gd name="T24" fmla="*/ 67 w 119"/>
                  <a:gd name="T25" fmla="*/ 1253 h 2684"/>
                  <a:gd name="T26" fmla="*/ 74 w 119"/>
                  <a:gd name="T27" fmla="*/ 1344 h 2684"/>
                  <a:gd name="T28" fmla="*/ 61 w 119"/>
                  <a:gd name="T29" fmla="*/ 1436 h 2684"/>
                  <a:gd name="T30" fmla="*/ 80 w 119"/>
                  <a:gd name="T31" fmla="*/ 1544 h 2684"/>
                  <a:gd name="T32" fmla="*/ 83 w 119"/>
                  <a:gd name="T33" fmla="*/ 1639 h 2684"/>
                  <a:gd name="T34" fmla="*/ 77 w 119"/>
                  <a:gd name="T35" fmla="*/ 1745 h 2684"/>
                  <a:gd name="T36" fmla="*/ 71 w 119"/>
                  <a:gd name="T37" fmla="*/ 1865 h 2684"/>
                  <a:gd name="T38" fmla="*/ 64 w 119"/>
                  <a:gd name="T39" fmla="*/ 1996 h 2684"/>
                  <a:gd name="T40" fmla="*/ 58 w 119"/>
                  <a:gd name="T41" fmla="*/ 2152 h 2684"/>
                  <a:gd name="T42" fmla="*/ 61 w 119"/>
                  <a:gd name="T43" fmla="*/ 2277 h 2684"/>
                  <a:gd name="T44" fmla="*/ 67 w 119"/>
                  <a:gd name="T45" fmla="*/ 2375 h 2684"/>
                  <a:gd name="T46" fmla="*/ 55 w 119"/>
                  <a:gd name="T47" fmla="*/ 2453 h 2684"/>
                  <a:gd name="T48" fmla="*/ 61 w 119"/>
                  <a:gd name="T49" fmla="*/ 2548 h 2684"/>
                  <a:gd name="T50" fmla="*/ 39 w 119"/>
                  <a:gd name="T51" fmla="*/ 2612 h 2684"/>
                  <a:gd name="T52" fmla="*/ 27 w 119"/>
                  <a:gd name="T53" fmla="*/ 2654 h 2684"/>
                  <a:gd name="T54" fmla="*/ 2 w 119"/>
                  <a:gd name="T55" fmla="*/ 2675 h 2684"/>
                  <a:gd name="T56" fmla="*/ 3 w 119"/>
                  <a:gd name="T57" fmla="*/ 2637 h 2684"/>
                  <a:gd name="T58" fmla="*/ 28 w 119"/>
                  <a:gd name="T59" fmla="*/ 2569 h 2684"/>
                  <a:gd name="T60" fmla="*/ 37 w 119"/>
                  <a:gd name="T61" fmla="*/ 2469 h 2684"/>
                  <a:gd name="T62" fmla="*/ 43 w 119"/>
                  <a:gd name="T63" fmla="*/ 2369 h 2684"/>
                  <a:gd name="T64" fmla="*/ 52 w 119"/>
                  <a:gd name="T65" fmla="*/ 2259 h 2684"/>
                  <a:gd name="T66" fmla="*/ 43 w 119"/>
                  <a:gd name="T67" fmla="*/ 2106 h 2684"/>
                  <a:gd name="T68" fmla="*/ 46 w 119"/>
                  <a:gd name="T69" fmla="*/ 1981 h 2684"/>
                  <a:gd name="T70" fmla="*/ 61 w 119"/>
                  <a:gd name="T71" fmla="*/ 1834 h 2684"/>
                  <a:gd name="T72" fmla="*/ 61 w 119"/>
                  <a:gd name="T73" fmla="*/ 1730 h 2684"/>
                  <a:gd name="T74" fmla="*/ 55 w 119"/>
                  <a:gd name="T75" fmla="*/ 1623 h 2684"/>
                  <a:gd name="T76" fmla="*/ 64 w 119"/>
                  <a:gd name="T77" fmla="*/ 1541 h 2684"/>
                  <a:gd name="T78" fmla="*/ 52 w 119"/>
                  <a:gd name="T79" fmla="*/ 1421 h 2684"/>
                  <a:gd name="T80" fmla="*/ 55 w 119"/>
                  <a:gd name="T81" fmla="*/ 1308 h 2684"/>
                  <a:gd name="T82" fmla="*/ 67 w 119"/>
                  <a:gd name="T83" fmla="*/ 1097 h 2684"/>
                  <a:gd name="T84" fmla="*/ 58 w 119"/>
                  <a:gd name="T85" fmla="*/ 1017 h 2684"/>
                  <a:gd name="T86" fmla="*/ 67 w 119"/>
                  <a:gd name="T87" fmla="*/ 923 h 2684"/>
                  <a:gd name="T88" fmla="*/ 74 w 119"/>
                  <a:gd name="T89" fmla="*/ 849 h 2684"/>
                  <a:gd name="T90" fmla="*/ 64 w 119"/>
                  <a:gd name="T91" fmla="*/ 761 h 2684"/>
                  <a:gd name="T92" fmla="*/ 71 w 119"/>
                  <a:gd name="T93" fmla="*/ 642 h 2684"/>
                  <a:gd name="T94" fmla="*/ 64 w 119"/>
                  <a:gd name="T95" fmla="*/ 532 h 2684"/>
                  <a:gd name="T96" fmla="*/ 64 w 119"/>
                  <a:gd name="T97" fmla="*/ 437 h 2684"/>
                  <a:gd name="T98" fmla="*/ 74 w 119"/>
                  <a:gd name="T99" fmla="*/ 345 h 2684"/>
                  <a:gd name="T100" fmla="*/ 67 w 119"/>
                  <a:gd name="T101" fmla="*/ 238 h 2684"/>
                  <a:gd name="T102" fmla="*/ 67 w 119"/>
                  <a:gd name="T103" fmla="*/ 144 h 2684"/>
                  <a:gd name="T104" fmla="*/ 95 w 119"/>
                  <a:gd name="T105" fmla="*/ 43 h 268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9"/>
                  <a:gd name="T160" fmla="*/ 0 h 2684"/>
                  <a:gd name="T161" fmla="*/ 119 w 119"/>
                  <a:gd name="T162" fmla="*/ 2684 h 268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9" h="2684">
                    <a:moveTo>
                      <a:pt x="119" y="0"/>
                    </a:moveTo>
                    <a:lnTo>
                      <a:pt x="107" y="46"/>
                    </a:lnTo>
                    <a:lnTo>
                      <a:pt x="95" y="110"/>
                    </a:lnTo>
                    <a:lnTo>
                      <a:pt x="77" y="186"/>
                    </a:lnTo>
                    <a:lnTo>
                      <a:pt x="77" y="217"/>
                    </a:lnTo>
                    <a:lnTo>
                      <a:pt x="77" y="257"/>
                    </a:lnTo>
                    <a:lnTo>
                      <a:pt x="77" y="312"/>
                    </a:lnTo>
                    <a:lnTo>
                      <a:pt x="83" y="360"/>
                    </a:lnTo>
                    <a:lnTo>
                      <a:pt x="83" y="434"/>
                    </a:lnTo>
                    <a:lnTo>
                      <a:pt x="83" y="489"/>
                    </a:lnTo>
                    <a:lnTo>
                      <a:pt x="77" y="535"/>
                    </a:lnTo>
                    <a:lnTo>
                      <a:pt x="77" y="568"/>
                    </a:lnTo>
                    <a:lnTo>
                      <a:pt x="80" y="663"/>
                    </a:lnTo>
                    <a:lnTo>
                      <a:pt x="80" y="712"/>
                    </a:lnTo>
                    <a:lnTo>
                      <a:pt x="83" y="807"/>
                    </a:lnTo>
                    <a:lnTo>
                      <a:pt x="83" y="837"/>
                    </a:lnTo>
                    <a:lnTo>
                      <a:pt x="77" y="880"/>
                    </a:lnTo>
                    <a:lnTo>
                      <a:pt x="80" y="950"/>
                    </a:lnTo>
                    <a:lnTo>
                      <a:pt x="86" y="981"/>
                    </a:lnTo>
                    <a:lnTo>
                      <a:pt x="86" y="1014"/>
                    </a:lnTo>
                    <a:lnTo>
                      <a:pt x="86" y="1063"/>
                    </a:lnTo>
                    <a:lnTo>
                      <a:pt x="74" y="1136"/>
                    </a:lnTo>
                    <a:lnTo>
                      <a:pt x="80" y="1112"/>
                    </a:lnTo>
                    <a:lnTo>
                      <a:pt x="80" y="1173"/>
                    </a:lnTo>
                    <a:lnTo>
                      <a:pt x="71" y="1207"/>
                    </a:lnTo>
                    <a:lnTo>
                      <a:pt x="67" y="1253"/>
                    </a:lnTo>
                    <a:lnTo>
                      <a:pt x="71" y="1308"/>
                    </a:lnTo>
                    <a:lnTo>
                      <a:pt x="74" y="1344"/>
                    </a:lnTo>
                    <a:lnTo>
                      <a:pt x="74" y="1387"/>
                    </a:lnTo>
                    <a:lnTo>
                      <a:pt x="61" y="1436"/>
                    </a:lnTo>
                    <a:lnTo>
                      <a:pt x="74" y="1488"/>
                    </a:lnTo>
                    <a:lnTo>
                      <a:pt x="80" y="1544"/>
                    </a:lnTo>
                    <a:lnTo>
                      <a:pt x="83" y="1599"/>
                    </a:lnTo>
                    <a:lnTo>
                      <a:pt x="83" y="1639"/>
                    </a:lnTo>
                    <a:lnTo>
                      <a:pt x="83" y="1694"/>
                    </a:lnTo>
                    <a:lnTo>
                      <a:pt x="77" y="1745"/>
                    </a:lnTo>
                    <a:lnTo>
                      <a:pt x="77" y="1804"/>
                    </a:lnTo>
                    <a:lnTo>
                      <a:pt x="71" y="1865"/>
                    </a:lnTo>
                    <a:lnTo>
                      <a:pt x="67" y="1907"/>
                    </a:lnTo>
                    <a:lnTo>
                      <a:pt x="64" y="1996"/>
                    </a:lnTo>
                    <a:lnTo>
                      <a:pt x="61" y="2069"/>
                    </a:lnTo>
                    <a:lnTo>
                      <a:pt x="58" y="2152"/>
                    </a:lnTo>
                    <a:lnTo>
                      <a:pt x="58" y="2219"/>
                    </a:lnTo>
                    <a:lnTo>
                      <a:pt x="61" y="2277"/>
                    </a:lnTo>
                    <a:lnTo>
                      <a:pt x="61" y="2326"/>
                    </a:lnTo>
                    <a:lnTo>
                      <a:pt x="67" y="2375"/>
                    </a:lnTo>
                    <a:lnTo>
                      <a:pt x="61" y="2429"/>
                    </a:lnTo>
                    <a:lnTo>
                      <a:pt x="55" y="2453"/>
                    </a:lnTo>
                    <a:lnTo>
                      <a:pt x="58" y="2496"/>
                    </a:lnTo>
                    <a:lnTo>
                      <a:pt x="61" y="2548"/>
                    </a:lnTo>
                    <a:lnTo>
                      <a:pt x="50" y="2585"/>
                    </a:lnTo>
                    <a:lnTo>
                      <a:pt x="39" y="2612"/>
                    </a:lnTo>
                    <a:lnTo>
                      <a:pt x="31" y="2633"/>
                    </a:lnTo>
                    <a:lnTo>
                      <a:pt x="27" y="2654"/>
                    </a:lnTo>
                    <a:lnTo>
                      <a:pt x="25" y="2684"/>
                    </a:lnTo>
                    <a:lnTo>
                      <a:pt x="2" y="2675"/>
                    </a:lnTo>
                    <a:lnTo>
                      <a:pt x="0" y="2656"/>
                    </a:lnTo>
                    <a:lnTo>
                      <a:pt x="3" y="2637"/>
                    </a:lnTo>
                    <a:lnTo>
                      <a:pt x="12" y="2603"/>
                    </a:lnTo>
                    <a:lnTo>
                      <a:pt x="28" y="2569"/>
                    </a:lnTo>
                    <a:lnTo>
                      <a:pt x="31" y="2527"/>
                    </a:lnTo>
                    <a:lnTo>
                      <a:pt x="37" y="2469"/>
                    </a:lnTo>
                    <a:lnTo>
                      <a:pt x="46" y="2404"/>
                    </a:lnTo>
                    <a:lnTo>
                      <a:pt x="43" y="2369"/>
                    </a:lnTo>
                    <a:lnTo>
                      <a:pt x="40" y="2320"/>
                    </a:lnTo>
                    <a:lnTo>
                      <a:pt x="52" y="2259"/>
                    </a:lnTo>
                    <a:lnTo>
                      <a:pt x="49" y="2146"/>
                    </a:lnTo>
                    <a:lnTo>
                      <a:pt x="43" y="2106"/>
                    </a:lnTo>
                    <a:lnTo>
                      <a:pt x="43" y="2042"/>
                    </a:lnTo>
                    <a:lnTo>
                      <a:pt x="46" y="1981"/>
                    </a:lnTo>
                    <a:lnTo>
                      <a:pt x="55" y="1932"/>
                    </a:lnTo>
                    <a:lnTo>
                      <a:pt x="61" y="1834"/>
                    </a:lnTo>
                    <a:lnTo>
                      <a:pt x="61" y="1785"/>
                    </a:lnTo>
                    <a:lnTo>
                      <a:pt x="61" y="1730"/>
                    </a:lnTo>
                    <a:lnTo>
                      <a:pt x="55" y="1681"/>
                    </a:lnTo>
                    <a:lnTo>
                      <a:pt x="55" y="1623"/>
                    </a:lnTo>
                    <a:lnTo>
                      <a:pt x="64" y="1581"/>
                    </a:lnTo>
                    <a:lnTo>
                      <a:pt x="64" y="1541"/>
                    </a:lnTo>
                    <a:lnTo>
                      <a:pt x="61" y="1476"/>
                    </a:lnTo>
                    <a:lnTo>
                      <a:pt x="52" y="1421"/>
                    </a:lnTo>
                    <a:lnTo>
                      <a:pt x="49" y="1366"/>
                    </a:lnTo>
                    <a:lnTo>
                      <a:pt x="55" y="1308"/>
                    </a:lnTo>
                    <a:lnTo>
                      <a:pt x="64" y="1188"/>
                    </a:lnTo>
                    <a:lnTo>
                      <a:pt x="67" y="1097"/>
                    </a:lnTo>
                    <a:lnTo>
                      <a:pt x="67" y="1066"/>
                    </a:lnTo>
                    <a:lnTo>
                      <a:pt x="58" y="1017"/>
                    </a:lnTo>
                    <a:lnTo>
                      <a:pt x="64" y="978"/>
                    </a:lnTo>
                    <a:lnTo>
                      <a:pt x="67" y="923"/>
                    </a:lnTo>
                    <a:lnTo>
                      <a:pt x="67" y="886"/>
                    </a:lnTo>
                    <a:lnTo>
                      <a:pt x="74" y="849"/>
                    </a:lnTo>
                    <a:lnTo>
                      <a:pt x="71" y="813"/>
                    </a:lnTo>
                    <a:lnTo>
                      <a:pt x="64" y="761"/>
                    </a:lnTo>
                    <a:lnTo>
                      <a:pt x="64" y="703"/>
                    </a:lnTo>
                    <a:lnTo>
                      <a:pt x="71" y="642"/>
                    </a:lnTo>
                    <a:lnTo>
                      <a:pt x="71" y="593"/>
                    </a:lnTo>
                    <a:lnTo>
                      <a:pt x="64" y="532"/>
                    </a:lnTo>
                    <a:lnTo>
                      <a:pt x="61" y="489"/>
                    </a:lnTo>
                    <a:lnTo>
                      <a:pt x="64" y="437"/>
                    </a:lnTo>
                    <a:lnTo>
                      <a:pt x="71" y="379"/>
                    </a:lnTo>
                    <a:lnTo>
                      <a:pt x="74" y="345"/>
                    </a:lnTo>
                    <a:lnTo>
                      <a:pt x="71" y="296"/>
                    </a:lnTo>
                    <a:lnTo>
                      <a:pt x="67" y="238"/>
                    </a:lnTo>
                    <a:lnTo>
                      <a:pt x="67" y="186"/>
                    </a:lnTo>
                    <a:lnTo>
                      <a:pt x="67" y="144"/>
                    </a:lnTo>
                    <a:lnTo>
                      <a:pt x="80" y="86"/>
                    </a:lnTo>
                    <a:lnTo>
                      <a:pt x="95" y="43"/>
                    </a:lnTo>
                    <a:lnTo>
                      <a:pt x="119" y="0"/>
                    </a:lnTo>
                    <a:close/>
                  </a:path>
                </a:pathLst>
              </a:custGeom>
              <a:solidFill>
                <a:srgbClr val="996633"/>
              </a:solidFill>
              <a:ln w="9525">
                <a:noFill/>
                <a:round/>
                <a:headEnd/>
                <a:tailEnd/>
              </a:ln>
            </p:spPr>
            <p:txBody>
              <a:bodyPr/>
              <a:lstStyle/>
              <a:p>
                <a:endParaRPr lang="en-US" sz="2000">
                  <a:solidFill>
                    <a:srgbClr val="000000"/>
                  </a:solidFill>
                  <a:latin typeface="Arial" charset="0"/>
                </a:endParaRPr>
              </a:p>
            </p:txBody>
          </p:sp>
          <p:sp>
            <p:nvSpPr>
              <p:cNvPr id="1168" name="Freeform 366"/>
              <p:cNvSpPr>
                <a:spLocks/>
              </p:cNvSpPr>
              <p:nvPr/>
            </p:nvSpPr>
            <p:spPr bwMode="auto">
              <a:xfrm rot="-3405074">
                <a:off x="2250" y="1434"/>
                <a:ext cx="351" cy="420"/>
              </a:xfrm>
              <a:custGeom>
                <a:avLst/>
                <a:gdLst>
                  <a:gd name="T0" fmla="*/ 21 w 406"/>
                  <a:gd name="T1" fmla="*/ 697 h 841"/>
                  <a:gd name="T2" fmla="*/ 52 w 406"/>
                  <a:gd name="T3" fmla="*/ 685 h 841"/>
                  <a:gd name="T4" fmla="*/ 88 w 406"/>
                  <a:gd name="T5" fmla="*/ 688 h 841"/>
                  <a:gd name="T6" fmla="*/ 128 w 406"/>
                  <a:gd name="T7" fmla="*/ 679 h 841"/>
                  <a:gd name="T8" fmla="*/ 158 w 406"/>
                  <a:gd name="T9" fmla="*/ 657 h 841"/>
                  <a:gd name="T10" fmla="*/ 186 w 406"/>
                  <a:gd name="T11" fmla="*/ 639 h 841"/>
                  <a:gd name="T12" fmla="*/ 221 w 406"/>
                  <a:gd name="T13" fmla="*/ 623 h 841"/>
                  <a:gd name="T14" fmla="*/ 229 w 406"/>
                  <a:gd name="T15" fmla="*/ 584 h 841"/>
                  <a:gd name="T16" fmla="*/ 247 w 406"/>
                  <a:gd name="T17" fmla="*/ 547 h 841"/>
                  <a:gd name="T18" fmla="*/ 265 w 406"/>
                  <a:gd name="T19" fmla="*/ 517 h 841"/>
                  <a:gd name="T20" fmla="*/ 278 w 406"/>
                  <a:gd name="T21" fmla="*/ 483 h 841"/>
                  <a:gd name="T22" fmla="*/ 281 w 406"/>
                  <a:gd name="T23" fmla="*/ 456 h 841"/>
                  <a:gd name="T24" fmla="*/ 281 w 406"/>
                  <a:gd name="T25" fmla="*/ 413 h 841"/>
                  <a:gd name="T26" fmla="*/ 287 w 406"/>
                  <a:gd name="T27" fmla="*/ 373 h 841"/>
                  <a:gd name="T28" fmla="*/ 294 w 406"/>
                  <a:gd name="T29" fmla="*/ 337 h 841"/>
                  <a:gd name="T30" fmla="*/ 302 w 406"/>
                  <a:gd name="T31" fmla="*/ 278 h 841"/>
                  <a:gd name="T32" fmla="*/ 299 w 406"/>
                  <a:gd name="T33" fmla="*/ 239 h 841"/>
                  <a:gd name="T34" fmla="*/ 299 w 406"/>
                  <a:gd name="T35" fmla="*/ 196 h 841"/>
                  <a:gd name="T36" fmla="*/ 302 w 406"/>
                  <a:gd name="T37" fmla="*/ 150 h 841"/>
                  <a:gd name="T38" fmla="*/ 305 w 406"/>
                  <a:gd name="T39" fmla="*/ 116 h 841"/>
                  <a:gd name="T40" fmla="*/ 302 w 406"/>
                  <a:gd name="T41" fmla="*/ 86 h 841"/>
                  <a:gd name="T42" fmla="*/ 305 w 406"/>
                  <a:gd name="T43" fmla="*/ 58 h 841"/>
                  <a:gd name="T44" fmla="*/ 310 w 406"/>
                  <a:gd name="T45" fmla="*/ 36 h 841"/>
                  <a:gd name="T46" fmla="*/ 317 w 406"/>
                  <a:gd name="T47" fmla="*/ 13 h 841"/>
                  <a:gd name="T48" fmla="*/ 345 w 406"/>
                  <a:gd name="T49" fmla="*/ 0 h 841"/>
                  <a:gd name="T50" fmla="*/ 383 w 406"/>
                  <a:gd name="T51" fmla="*/ 3 h 841"/>
                  <a:gd name="T52" fmla="*/ 400 w 406"/>
                  <a:gd name="T53" fmla="*/ 36 h 841"/>
                  <a:gd name="T54" fmla="*/ 406 w 406"/>
                  <a:gd name="T55" fmla="*/ 80 h 841"/>
                  <a:gd name="T56" fmla="*/ 400 w 406"/>
                  <a:gd name="T57" fmla="*/ 126 h 841"/>
                  <a:gd name="T58" fmla="*/ 397 w 406"/>
                  <a:gd name="T59" fmla="*/ 171 h 841"/>
                  <a:gd name="T60" fmla="*/ 400 w 406"/>
                  <a:gd name="T61" fmla="*/ 226 h 841"/>
                  <a:gd name="T62" fmla="*/ 394 w 406"/>
                  <a:gd name="T63" fmla="*/ 266 h 841"/>
                  <a:gd name="T64" fmla="*/ 391 w 406"/>
                  <a:gd name="T65" fmla="*/ 315 h 841"/>
                  <a:gd name="T66" fmla="*/ 384 w 406"/>
                  <a:gd name="T67" fmla="*/ 361 h 841"/>
                  <a:gd name="T68" fmla="*/ 392 w 406"/>
                  <a:gd name="T69" fmla="*/ 393 h 841"/>
                  <a:gd name="T70" fmla="*/ 391 w 406"/>
                  <a:gd name="T71" fmla="*/ 428 h 841"/>
                  <a:gd name="T72" fmla="*/ 387 w 406"/>
                  <a:gd name="T73" fmla="*/ 456 h 841"/>
                  <a:gd name="T74" fmla="*/ 381 w 406"/>
                  <a:gd name="T75" fmla="*/ 483 h 841"/>
                  <a:gd name="T76" fmla="*/ 378 w 406"/>
                  <a:gd name="T77" fmla="*/ 520 h 841"/>
                  <a:gd name="T78" fmla="*/ 369 w 406"/>
                  <a:gd name="T79" fmla="*/ 563 h 841"/>
                  <a:gd name="T80" fmla="*/ 351 w 406"/>
                  <a:gd name="T81" fmla="*/ 606 h 841"/>
                  <a:gd name="T82" fmla="*/ 339 w 406"/>
                  <a:gd name="T83" fmla="*/ 651 h 841"/>
                  <a:gd name="T84" fmla="*/ 317 w 406"/>
                  <a:gd name="T85" fmla="*/ 676 h 841"/>
                  <a:gd name="T86" fmla="*/ 299 w 406"/>
                  <a:gd name="T87" fmla="*/ 706 h 841"/>
                  <a:gd name="T88" fmla="*/ 268 w 406"/>
                  <a:gd name="T89" fmla="*/ 743 h 841"/>
                  <a:gd name="T90" fmla="*/ 220 w 406"/>
                  <a:gd name="T91" fmla="*/ 767 h 841"/>
                  <a:gd name="T92" fmla="*/ 183 w 406"/>
                  <a:gd name="T93" fmla="*/ 786 h 841"/>
                  <a:gd name="T94" fmla="*/ 149 w 406"/>
                  <a:gd name="T95" fmla="*/ 795 h 841"/>
                  <a:gd name="T96" fmla="*/ 113 w 406"/>
                  <a:gd name="T97" fmla="*/ 819 h 841"/>
                  <a:gd name="T98" fmla="*/ 70 w 406"/>
                  <a:gd name="T99" fmla="*/ 837 h 841"/>
                  <a:gd name="T100" fmla="*/ 42 w 406"/>
                  <a:gd name="T101" fmla="*/ 841 h 841"/>
                  <a:gd name="T102" fmla="*/ 12 w 406"/>
                  <a:gd name="T103" fmla="*/ 825 h 841"/>
                  <a:gd name="T104" fmla="*/ 3 w 406"/>
                  <a:gd name="T105" fmla="*/ 779 h 841"/>
                  <a:gd name="T106" fmla="*/ 0 w 406"/>
                  <a:gd name="T107" fmla="*/ 743 h 841"/>
                  <a:gd name="T108" fmla="*/ 21 w 406"/>
                  <a:gd name="T109" fmla="*/ 697 h 84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6"/>
                  <a:gd name="T166" fmla="*/ 0 h 841"/>
                  <a:gd name="T167" fmla="*/ 406 w 406"/>
                  <a:gd name="T168" fmla="*/ 841 h 84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6" h="841">
                    <a:moveTo>
                      <a:pt x="21" y="697"/>
                    </a:moveTo>
                    <a:lnTo>
                      <a:pt x="52" y="685"/>
                    </a:lnTo>
                    <a:lnTo>
                      <a:pt x="88" y="688"/>
                    </a:lnTo>
                    <a:lnTo>
                      <a:pt x="128" y="679"/>
                    </a:lnTo>
                    <a:lnTo>
                      <a:pt x="158" y="657"/>
                    </a:lnTo>
                    <a:lnTo>
                      <a:pt x="186" y="639"/>
                    </a:lnTo>
                    <a:lnTo>
                      <a:pt x="221" y="623"/>
                    </a:lnTo>
                    <a:lnTo>
                      <a:pt x="229" y="584"/>
                    </a:lnTo>
                    <a:lnTo>
                      <a:pt x="247" y="547"/>
                    </a:lnTo>
                    <a:lnTo>
                      <a:pt x="265" y="517"/>
                    </a:lnTo>
                    <a:lnTo>
                      <a:pt x="278" y="483"/>
                    </a:lnTo>
                    <a:lnTo>
                      <a:pt x="281" y="456"/>
                    </a:lnTo>
                    <a:lnTo>
                      <a:pt x="281" y="413"/>
                    </a:lnTo>
                    <a:lnTo>
                      <a:pt x="287" y="373"/>
                    </a:lnTo>
                    <a:lnTo>
                      <a:pt x="294" y="337"/>
                    </a:lnTo>
                    <a:lnTo>
                      <a:pt x="302" y="278"/>
                    </a:lnTo>
                    <a:lnTo>
                      <a:pt x="299" y="239"/>
                    </a:lnTo>
                    <a:lnTo>
                      <a:pt x="299" y="196"/>
                    </a:lnTo>
                    <a:lnTo>
                      <a:pt x="302" y="150"/>
                    </a:lnTo>
                    <a:lnTo>
                      <a:pt x="305" y="116"/>
                    </a:lnTo>
                    <a:lnTo>
                      <a:pt x="302" y="86"/>
                    </a:lnTo>
                    <a:lnTo>
                      <a:pt x="305" y="58"/>
                    </a:lnTo>
                    <a:lnTo>
                      <a:pt x="310" y="36"/>
                    </a:lnTo>
                    <a:lnTo>
                      <a:pt x="317" y="13"/>
                    </a:lnTo>
                    <a:lnTo>
                      <a:pt x="345" y="0"/>
                    </a:lnTo>
                    <a:lnTo>
                      <a:pt x="383" y="3"/>
                    </a:lnTo>
                    <a:lnTo>
                      <a:pt x="400" y="36"/>
                    </a:lnTo>
                    <a:lnTo>
                      <a:pt x="406" y="80"/>
                    </a:lnTo>
                    <a:lnTo>
                      <a:pt x="400" y="126"/>
                    </a:lnTo>
                    <a:lnTo>
                      <a:pt x="397" y="171"/>
                    </a:lnTo>
                    <a:lnTo>
                      <a:pt x="400" y="226"/>
                    </a:lnTo>
                    <a:lnTo>
                      <a:pt x="394" y="266"/>
                    </a:lnTo>
                    <a:lnTo>
                      <a:pt x="391" y="315"/>
                    </a:lnTo>
                    <a:lnTo>
                      <a:pt x="384" y="361"/>
                    </a:lnTo>
                    <a:lnTo>
                      <a:pt x="392" y="393"/>
                    </a:lnTo>
                    <a:lnTo>
                      <a:pt x="391" y="428"/>
                    </a:lnTo>
                    <a:lnTo>
                      <a:pt x="387" y="456"/>
                    </a:lnTo>
                    <a:lnTo>
                      <a:pt x="381" y="483"/>
                    </a:lnTo>
                    <a:lnTo>
                      <a:pt x="378" y="520"/>
                    </a:lnTo>
                    <a:lnTo>
                      <a:pt x="369" y="563"/>
                    </a:lnTo>
                    <a:lnTo>
                      <a:pt x="351" y="606"/>
                    </a:lnTo>
                    <a:lnTo>
                      <a:pt x="339" y="651"/>
                    </a:lnTo>
                    <a:lnTo>
                      <a:pt x="317" y="676"/>
                    </a:lnTo>
                    <a:lnTo>
                      <a:pt x="299" y="706"/>
                    </a:lnTo>
                    <a:lnTo>
                      <a:pt x="268" y="743"/>
                    </a:lnTo>
                    <a:lnTo>
                      <a:pt x="220" y="767"/>
                    </a:lnTo>
                    <a:lnTo>
                      <a:pt x="183" y="786"/>
                    </a:lnTo>
                    <a:lnTo>
                      <a:pt x="149" y="795"/>
                    </a:lnTo>
                    <a:lnTo>
                      <a:pt x="113" y="819"/>
                    </a:lnTo>
                    <a:lnTo>
                      <a:pt x="70" y="837"/>
                    </a:lnTo>
                    <a:lnTo>
                      <a:pt x="42" y="841"/>
                    </a:lnTo>
                    <a:lnTo>
                      <a:pt x="12" y="825"/>
                    </a:lnTo>
                    <a:lnTo>
                      <a:pt x="3" y="779"/>
                    </a:lnTo>
                    <a:lnTo>
                      <a:pt x="0" y="743"/>
                    </a:lnTo>
                    <a:lnTo>
                      <a:pt x="21" y="697"/>
                    </a:lnTo>
                    <a:close/>
                  </a:path>
                </a:pathLst>
              </a:custGeom>
              <a:solidFill>
                <a:srgbClr val="A87C00"/>
              </a:solidFill>
              <a:ln w="6350">
                <a:solidFill>
                  <a:srgbClr val="000000"/>
                </a:solidFill>
                <a:round/>
                <a:headEnd/>
                <a:tailEnd/>
              </a:ln>
            </p:spPr>
            <p:txBody>
              <a:bodyPr/>
              <a:lstStyle/>
              <a:p>
                <a:endParaRPr lang="en-US" sz="2000">
                  <a:solidFill>
                    <a:srgbClr val="000000"/>
                  </a:solidFill>
                  <a:latin typeface="Arial" charset="0"/>
                </a:endParaRPr>
              </a:p>
            </p:txBody>
          </p:sp>
          <p:sp>
            <p:nvSpPr>
              <p:cNvPr id="1169" name="Freeform 367"/>
              <p:cNvSpPr>
                <a:spLocks/>
              </p:cNvSpPr>
              <p:nvPr/>
            </p:nvSpPr>
            <p:spPr bwMode="auto">
              <a:xfrm rot="-3405074">
                <a:off x="2258" y="1441"/>
                <a:ext cx="336" cy="412"/>
              </a:xfrm>
              <a:custGeom>
                <a:avLst/>
                <a:gdLst>
                  <a:gd name="T0" fmla="*/ 151 w 388"/>
                  <a:gd name="T1" fmla="*/ 677 h 822"/>
                  <a:gd name="T2" fmla="*/ 203 w 388"/>
                  <a:gd name="T3" fmla="*/ 689 h 822"/>
                  <a:gd name="T4" fmla="*/ 253 w 388"/>
                  <a:gd name="T5" fmla="*/ 674 h 822"/>
                  <a:gd name="T6" fmla="*/ 284 w 388"/>
                  <a:gd name="T7" fmla="*/ 634 h 822"/>
                  <a:gd name="T8" fmla="*/ 298 w 388"/>
                  <a:gd name="T9" fmla="*/ 607 h 822"/>
                  <a:gd name="T10" fmla="*/ 320 w 388"/>
                  <a:gd name="T11" fmla="*/ 570 h 822"/>
                  <a:gd name="T12" fmla="*/ 344 w 388"/>
                  <a:gd name="T13" fmla="*/ 521 h 822"/>
                  <a:gd name="T14" fmla="*/ 347 w 388"/>
                  <a:gd name="T15" fmla="*/ 463 h 822"/>
                  <a:gd name="T16" fmla="*/ 356 w 388"/>
                  <a:gd name="T17" fmla="*/ 403 h 822"/>
                  <a:gd name="T18" fmla="*/ 353 w 388"/>
                  <a:gd name="T19" fmla="*/ 353 h 822"/>
                  <a:gd name="T20" fmla="*/ 356 w 388"/>
                  <a:gd name="T21" fmla="*/ 308 h 822"/>
                  <a:gd name="T22" fmla="*/ 360 w 388"/>
                  <a:gd name="T23" fmla="*/ 246 h 822"/>
                  <a:gd name="T24" fmla="*/ 359 w 388"/>
                  <a:gd name="T25" fmla="*/ 192 h 822"/>
                  <a:gd name="T26" fmla="*/ 366 w 388"/>
                  <a:gd name="T27" fmla="*/ 125 h 822"/>
                  <a:gd name="T28" fmla="*/ 371 w 388"/>
                  <a:gd name="T29" fmla="*/ 61 h 822"/>
                  <a:gd name="T30" fmla="*/ 368 w 388"/>
                  <a:gd name="T31" fmla="*/ 0 h 822"/>
                  <a:gd name="T32" fmla="*/ 387 w 388"/>
                  <a:gd name="T33" fmla="*/ 42 h 822"/>
                  <a:gd name="T34" fmla="*/ 388 w 388"/>
                  <a:gd name="T35" fmla="*/ 98 h 822"/>
                  <a:gd name="T36" fmla="*/ 380 w 388"/>
                  <a:gd name="T37" fmla="*/ 158 h 822"/>
                  <a:gd name="T38" fmla="*/ 379 w 388"/>
                  <a:gd name="T39" fmla="*/ 213 h 822"/>
                  <a:gd name="T40" fmla="*/ 373 w 388"/>
                  <a:gd name="T41" fmla="*/ 253 h 822"/>
                  <a:gd name="T42" fmla="*/ 374 w 388"/>
                  <a:gd name="T43" fmla="*/ 305 h 822"/>
                  <a:gd name="T44" fmla="*/ 368 w 388"/>
                  <a:gd name="T45" fmla="*/ 351 h 822"/>
                  <a:gd name="T46" fmla="*/ 375 w 388"/>
                  <a:gd name="T47" fmla="*/ 397 h 822"/>
                  <a:gd name="T48" fmla="*/ 371 w 388"/>
                  <a:gd name="T49" fmla="*/ 454 h 822"/>
                  <a:gd name="T50" fmla="*/ 362 w 388"/>
                  <a:gd name="T51" fmla="*/ 507 h 822"/>
                  <a:gd name="T52" fmla="*/ 348 w 388"/>
                  <a:gd name="T53" fmla="*/ 556 h 822"/>
                  <a:gd name="T54" fmla="*/ 327 w 388"/>
                  <a:gd name="T55" fmla="*/ 619 h 822"/>
                  <a:gd name="T56" fmla="*/ 297 w 388"/>
                  <a:gd name="T57" fmla="*/ 663 h 822"/>
                  <a:gd name="T58" fmla="*/ 277 w 388"/>
                  <a:gd name="T59" fmla="*/ 697 h 822"/>
                  <a:gd name="T60" fmla="*/ 244 w 388"/>
                  <a:gd name="T61" fmla="*/ 734 h 822"/>
                  <a:gd name="T62" fmla="*/ 197 w 388"/>
                  <a:gd name="T63" fmla="*/ 760 h 822"/>
                  <a:gd name="T64" fmla="*/ 142 w 388"/>
                  <a:gd name="T65" fmla="*/ 779 h 822"/>
                  <a:gd name="T66" fmla="*/ 106 w 388"/>
                  <a:gd name="T67" fmla="*/ 803 h 822"/>
                  <a:gd name="T68" fmla="*/ 36 w 388"/>
                  <a:gd name="T69" fmla="*/ 822 h 822"/>
                  <a:gd name="T70" fmla="*/ 8 w 388"/>
                  <a:gd name="T71" fmla="*/ 792 h 822"/>
                  <a:gd name="T72" fmla="*/ 0 w 388"/>
                  <a:gd name="T73" fmla="*/ 731 h 822"/>
                  <a:gd name="T74" fmla="*/ 49 w 388"/>
                  <a:gd name="T75" fmla="*/ 676 h 822"/>
                  <a:gd name="T76" fmla="*/ 90 w 388"/>
                  <a:gd name="T77" fmla="*/ 679 h 82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88"/>
                  <a:gd name="T118" fmla="*/ 0 h 822"/>
                  <a:gd name="T119" fmla="*/ 388 w 388"/>
                  <a:gd name="T120" fmla="*/ 822 h 82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88" h="822">
                    <a:moveTo>
                      <a:pt x="122" y="670"/>
                    </a:moveTo>
                    <a:lnTo>
                      <a:pt x="151" y="677"/>
                    </a:lnTo>
                    <a:lnTo>
                      <a:pt x="179" y="691"/>
                    </a:lnTo>
                    <a:lnTo>
                      <a:pt x="203" y="689"/>
                    </a:lnTo>
                    <a:lnTo>
                      <a:pt x="229" y="685"/>
                    </a:lnTo>
                    <a:lnTo>
                      <a:pt x="253" y="674"/>
                    </a:lnTo>
                    <a:lnTo>
                      <a:pt x="277" y="654"/>
                    </a:lnTo>
                    <a:lnTo>
                      <a:pt x="284" y="634"/>
                    </a:lnTo>
                    <a:lnTo>
                      <a:pt x="289" y="618"/>
                    </a:lnTo>
                    <a:lnTo>
                      <a:pt x="298" y="607"/>
                    </a:lnTo>
                    <a:lnTo>
                      <a:pt x="307" y="593"/>
                    </a:lnTo>
                    <a:lnTo>
                      <a:pt x="320" y="570"/>
                    </a:lnTo>
                    <a:lnTo>
                      <a:pt x="332" y="542"/>
                    </a:lnTo>
                    <a:lnTo>
                      <a:pt x="344" y="521"/>
                    </a:lnTo>
                    <a:lnTo>
                      <a:pt x="344" y="491"/>
                    </a:lnTo>
                    <a:lnTo>
                      <a:pt x="347" y="463"/>
                    </a:lnTo>
                    <a:lnTo>
                      <a:pt x="356" y="433"/>
                    </a:lnTo>
                    <a:lnTo>
                      <a:pt x="356" y="403"/>
                    </a:lnTo>
                    <a:lnTo>
                      <a:pt x="356" y="377"/>
                    </a:lnTo>
                    <a:lnTo>
                      <a:pt x="353" y="353"/>
                    </a:lnTo>
                    <a:lnTo>
                      <a:pt x="347" y="332"/>
                    </a:lnTo>
                    <a:lnTo>
                      <a:pt x="356" y="308"/>
                    </a:lnTo>
                    <a:lnTo>
                      <a:pt x="359" y="274"/>
                    </a:lnTo>
                    <a:lnTo>
                      <a:pt x="360" y="246"/>
                    </a:lnTo>
                    <a:lnTo>
                      <a:pt x="357" y="220"/>
                    </a:lnTo>
                    <a:lnTo>
                      <a:pt x="359" y="192"/>
                    </a:lnTo>
                    <a:lnTo>
                      <a:pt x="368" y="155"/>
                    </a:lnTo>
                    <a:lnTo>
                      <a:pt x="366" y="125"/>
                    </a:lnTo>
                    <a:lnTo>
                      <a:pt x="372" y="91"/>
                    </a:lnTo>
                    <a:lnTo>
                      <a:pt x="371" y="61"/>
                    </a:lnTo>
                    <a:lnTo>
                      <a:pt x="368" y="33"/>
                    </a:lnTo>
                    <a:lnTo>
                      <a:pt x="368" y="0"/>
                    </a:lnTo>
                    <a:lnTo>
                      <a:pt x="379" y="23"/>
                    </a:lnTo>
                    <a:lnTo>
                      <a:pt x="387" y="42"/>
                    </a:lnTo>
                    <a:lnTo>
                      <a:pt x="386" y="67"/>
                    </a:lnTo>
                    <a:lnTo>
                      <a:pt x="388" y="98"/>
                    </a:lnTo>
                    <a:lnTo>
                      <a:pt x="384" y="128"/>
                    </a:lnTo>
                    <a:lnTo>
                      <a:pt x="380" y="158"/>
                    </a:lnTo>
                    <a:lnTo>
                      <a:pt x="380" y="187"/>
                    </a:lnTo>
                    <a:lnTo>
                      <a:pt x="379" y="213"/>
                    </a:lnTo>
                    <a:lnTo>
                      <a:pt x="378" y="235"/>
                    </a:lnTo>
                    <a:lnTo>
                      <a:pt x="373" y="253"/>
                    </a:lnTo>
                    <a:lnTo>
                      <a:pt x="377" y="284"/>
                    </a:lnTo>
                    <a:lnTo>
                      <a:pt x="374" y="305"/>
                    </a:lnTo>
                    <a:lnTo>
                      <a:pt x="371" y="330"/>
                    </a:lnTo>
                    <a:lnTo>
                      <a:pt x="368" y="351"/>
                    </a:lnTo>
                    <a:lnTo>
                      <a:pt x="370" y="375"/>
                    </a:lnTo>
                    <a:lnTo>
                      <a:pt x="375" y="397"/>
                    </a:lnTo>
                    <a:lnTo>
                      <a:pt x="375" y="424"/>
                    </a:lnTo>
                    <a:lnTo>
                      <a:pt x="371" y="454"/>
                    </a:lnTo>
                    <a:lnTo>
                      <a:pt x="362" y="479"/>
                    </a:lnTo>
                    <a:lnTo>
                      <a:pt x="362" y="507"/>
                    </a:lnTo>
                    <a:lnTo>
                      <a:pt x="359" y="531"/>
                    </a:lnTo>
                    <a:lnTo>
                      <a:pt x="348" y="556"/>
                    </a:lnTo>
                    <a:lnTo>
                      <a:pt x="331" y="593"/>
                    </a:lnTo>
                    <a:lnTo>
                      <a:pt x="327" y="619"/>
                    </a:lnTo>
                    <a:lnTo>
                      <a:pt x="318" y="638"/>
                    </a:lnTo>
                    <a:lnTo>
                      <a:pt x="297" y="663"/>
                    </a:lnTo>
                    <a:lnTo>
                      <a:pt x="292" y="679"/>
                    </a:lnTo>
                    <a:lnTo>
                      <a:pt x="277" y="697"/>
                    </a:lnTo>
                    <a:lnTo>
                      <a:pt x="262" y="709"/>
                    </a:lnTo>
                    <a:lnTo>
                      <a:pt x="244" y="734"/>
                    </a:lnTo>
                    <a:lnTo>
                      <a:pt x="225" y="745"/>
                    </a:lnTo>
                    <a:lnTo>
                      <a:pt x="197" y="760"/>
                    </a:lnTo>
                    <a:lnTo>
                      <a:pt x="174" y="771"/>
                    </a:lnTo>
                    <a:lnTo>
                      <a:pt x="142" y="779"/>
                    </a:lnTo>
                    <a:lnTo>
                      <a:pt x="127" y="791"/>
                    </a:lnTo>
                    <a:lnTo>
                      <a:pt x="106" y="803"/>
                    </a:lnTo>
                    <a:lnTo>
                      <a:pt x="63" y="821"/>
                    </a:lnTo>
                    <a:lnTo>
                      <a:pt x="36" y="822"/>
                    </a:lnTo>
                    <a:lnTo>
                      <a:pt x="12" y="810"/>
                    </a:lnTo>
                    <a:lnTo>
                      <a:pt x="8" y="792"/>
                    </a:lnTo>
                    <a:lnTo>
                      <a:pt x="5" y="768"/>
                    </a:lnTo>
                    <a:lnTo>
                      <a:pt x="0" y="731"/>
                    </a:lnTo>
                    <a:lnTo>
                      <a:pt x="20" y="687"/>
                    </a:lnTo>
                    <a:lnTo>
                      <a:pt x="49" y="676"/>
                    </a:lnTo>
                    <a:lnTo>
                      <a:pt x="72" y="676"/>
                    </a:lnTo>
                    <a:lnTo>
                      <a:pt x="90" y="679"/>
                    </a:lnTo>
                    <a:lnTo>
                      <a:pt x="122" y="670"/>
                    </a:lnTo>
                    <a:close/>
                  </a:path>
                </a:pathLst>
              </a:custGeom>
              <a:solidFill>
                <a:srgbClr val="996633"/>
              </a:solidFill>
              <a:ln w="9525">
                <a:noFill/>
                <a:round/>
                <a:headEnd/>
                <a:tailEnd/>
              </a:ln>
            </p:spPr>
            <p:txBody>
              <a:bodyPr/>
              <a:lstStyle/>
              <a:p>
                <a:endParaRPr lang="en-US" sz="2000">
                  <a:solidFill>
                    <a:srgbClr val="000000"/>
                  </a:solidFill>
                  <a:latin typeface="Arial" charset="0"/>
                </a:endParaRPr>
              </a:p>
            </p:txBody>
          </p:sp>
          <p:sp>
            <p:nvSpPr>
              <p:cNvPr id="1170" name="Freeform 368"/>
              <p:cNvSpPr>
                <a:spLocks/>
              </p:cNvSpPr>
              <p:nvPr/>
            </p:nvSpPr>
            <p:spPr bwMode="auto">
              <a:xfrm rot="-3405074">
                <a:off x="2347" y="1411"/>
                <a:ext cx="170" cy="344"/>
              </a:xfrm>
              <a:custGeom>
                <a:avLst/>
                <a:gdLst>
                  <a:gd name="T0" fmla="*/ 195 w 195"/>
                  <a:gd name="T1" fmla="*/ 33 h 688"/>
                  <a:gd name="T2" fmla="*/ 195 w 195"/>
                  <a:gd name="T3" fmla="*/ 93 h 688"/>
                  <a:gd name="T4" fmla="*/ 189 w 195"/>
                  <a:gd name="T5" fmla="*/ 137 h 688"/>
                  <a:gd name="T6" fmla="*/ 183 w 195"/>
                  <a:gd name="T7" fmla="*/ 197 h 688"/>
                  <a:gd name="T8" fmla="*/ 183 w 195"/>
                  <a:gd name="T9" fmla="*/ 249 h 688"/>
                  <a:gd name="T10" fmla="*/ 174 w 195"/>
                  <a:gd name="T11" fmla="*/ 311 h 688"/>
                  <a:gd name="T12" fmla="*/ 174 w 195"/>
                  <a:gd name="T13" fmla="*/ 354 h 688"/>
                  <a:gd name="T14" fmla="*/ 177 w 195"/>
                  <a:gd name="T15" fmla="*/ 417 h 688"/>
                  <a:gd name="T16" fmla="*/ 170 w 195"/>
                  <a:gd name="T17" fmla="*/ 480 h 688"/>
                  <a:gd name="T18" fmla="*/ 157 w 195"/>
                  <a:gd name="T19" fmla="*/ 518 h 688"/>
                  <a:gd name="T20" fmla="*/ 142 w 195"/>
                  <a:gd name="T21" fmla="*/ 551 h 688"/>
                  <a:gd name="T22" fmla="*/ 121 w 195"/>
                  <a:gd name="T23" fmla="*/ 590 h 688"/>
                  <a:gd name="T24" fmla="*/ 105 w 195"/>
                  <a:gd name="T25" fmla="*/ 627 h 688"/>
                  <a:gd name="T26" fmla="*/ 82 w 195"/>
                  <a:gd name="T27" fmla="*/ 662 h 688"/>
                  <a:gd name="T28" fmla="*/ 51 w 195"/>
                  <a:gd name="T29" fmla="*/ 674 h 688"/>
                  <a:gd name="T30" fmla="*/ 6 w 195"/>
                  <a:gd name="T31" fmla="*/ 688 h 688"/>
                  <a:gd name="T32" fmla="*/ 23 w 195"/>
                  <a:gd name="T33" fmla="*/ 679 h 688"/>
                  <a:gd name="T34" fmla="*/ 63 w 195"/>
                  <a:gd name="T35" fmla="*/ 661 h 688"/>
                  <a:gd name="T36" fmla="*/ 88 w 195"/>
                  <a:gd name="T37" fmla="*/ 628 h 688"/>
                  <a:gd name="T38" fmla="*/ 102 w 195"/>
                  <a:gd name="T39" fmla="*/ 591 h 688"/>
                  <a:gd name="T40" fmla="*/ 121 w 195"/>
                  <a:gd name="T41" fmla="*/ 557 h 688"/>
                  <a:gd name="T42" fmla="*/ 130 w 195"/>
                  <a:gd name="T43" fmla="*/ 524 h 688"/>
                  <a:gd name="T44" fmla="*/ 151 w 195"/>
                  <a:gd name="T45" fmla="*/ 487 h 688"/>
                  <a:gd name="T46" fmla="*/ 163 w 195"/>
                  <a:gd name="T47" fmla="*/ 455 h 688"/>
                  <a:gd name="T48" fmla="*/ 165 w 195"/>
                  <a:gd name="T49" fmla="*/ 396 h 688"/>
                  <a:gd name="T50" fmla="*/ 158 w 195"/>
                  <a:gd name="T51" fmla="*/ 335 h 688"/>
                  <a:gd name="T52" fmla="*/ 168 w 195"/>
                  <a:gd name="T53" fmla="*/ 299 h 688"/>
                  <a:gd name="T54" fmla="*/ 174 w 195"/>
                  <a:gd name="T55" fmla="*/ 247 h 688"/>
                  <a:gd name="T56" fmla="*/ 176 w 195"/>
                  <a:gd name="T57" fmla="*/ 207 h 688"/>
                  <a:gd name="T58" fmla="*/ 182 w 195"/>
                  <a:gd name="T59" fmla="*/ 154 h 688"/>
                  <a:gd name="T60" fmla="*/ 180 w 195"/>
                  <a:gd name="T61" fmla="*/ 110 h 688"/>
                  <a:gd name="T62" fmla="*/ 189 w 195"/>
                  <a:gd name="T63" fmla="*/ 76 h 688"/>
                  <a:gd name="T64" fmla="*/ 189 w 195"/>
                  <a:gd name="T65" fmla="*/ 27 h 6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5"/>
                  <a:gd name="T100" fmla="*/ 0 h 688"/>
                  <a:gd name="T101" fmla="*/ 195 w 195"/>
                  <a:gd name="T102" fmla="*/ 688 h 68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5" h="688">
                    <a:moveTo>
                      <a:pt x="192" y="0"/>
                    </a:moveTo>
                    <a:lnTo>
                      <a:pt x="195" y="33"/>
                    </a:lnTo>
                    <a:lnTo>
                      <a:pt x="195" y="67"/>
                    </a:lnTo>
                    <a:lnTo>
                      <a:pt x="195" y="93"/>
                    </a:lnTo>
                    <a:lnTo>
                      <a:pt x="191" y="109"/>
                    </a:lnTo>
                    <a:lnTo>
                      <a:pt x="189" y="137"/>
                    </a:lnTo>
                    <a:lnTo>
                      <a:pt x="189" y="155"/>
                    </a:lnTo>
                    <a:lnTo>
                      <a:pt x="183" y="197"/>
                    </a:lnTo>
                    <a:lnTo>
                      <a:pt x="182" y="232"/>
                    </a:lnTo>
                    <a:lnTo>
                      <a:pt x="183" y="249"/>
                    </a:lnTo>
                    <a:lnTo>
                      <a:pt x="180" y="277"/>
                    </a:lnTo>
                    <a:lnTo>
                      <a:pt x="174" y="311"/>
                    </a:lnTo>
                    <a:lnTo>
                      <a:pt x="168" y="327"/>
                    </a:lnTo>
                    <a:lnTo>
                      <a:pt x="174" y="354"/>
                    </a:lnTo>
                    <a:lnTo>
                      <a:pt x="177" y="387"/>
                    </a:lnTo>
                    <a:lnTo>
                      <a:pt x="177" y="417"/>
                    </a:lnTo>
                    <a:lnTo>
                      <a:pt x="174" y="454"/>
                    </a:lnTo>
                    <a:lnTo>
                      <a:pt x="170" y="480"/>
                    </a:lnTo>
                    <a:lnTo>
                      <a:pt x="163" y="500"/>
                    </a:lnTo>
                    <a:lnTo>
                      <a:pt x="157" y="518"/>
                    </a:lnTo>
                    <a:lnTo>
                      <a:pt x="149" y="533"/>
                    </a:lnTo>
                    <a:lnTo>
                      <a:pt x="142" y="551"/>
                    </a:lnTo>
                    <a:lnTo>
                      <a:pt x="130" y="567"/>
                    </a:lnTo>
                    <a:lnTo>
                      <a:pt x="121" y="590"/>
                    </a:lnTo>
                    <a:lnTo>
                      <a:pt x="115" y="609"/>
                    </a:lnTo>
                    <a:lnTo>
                      <a:pt x="105" y="627"/>
                    </a:lnTo>
                    <a:lnTo>
                      <a:pt x="94" y="643"/>
                    </a:lnTo>
                    <a:lnTo>
                      <a:pt x="82" y="662"/>
                    </a:lnTo>
                    <a:lnTo>
                      <a:pt x="66" y="670"/>
                    </a:lnTo>
                    <a:lnTo>
                      <a:pt x="51" y="674"/>
                    </a:lnTo>
                    <a:lnTo>
                      <a:pt x="29" y="686"/>
                    </a:lnTo>
                    <a:lnTo>
                      <a:pt x="6" y="688"/>
                    </a:lnTo>
                    <a:lnTo>
                      <a:pt x="0" y="680"/>
                    </a:lnTo>
                    <a:lnTo>
                      <a:pt x="23" y="679"/>
                    </a:lnTo>
                    <a:lnTo>
                      <a:pt x="39" y="671"/>
                    </a:lnTo>
                    <a:lnTo>
                      <a:pt x="63" y="661"/>
                    </a:lnTo>
                    <a:lnTo>
                      <a:pt x="81" y="646"/>
                    </a:lnTo>
                    <a:lnTo>
                      <a:pt x="88" y="628"/>
                    </a:lnTo>
                    <a:lnTo>
                      <a:pt x="96" y="613"/>
                    </a:lnTo>
                    <a:lnTo>
                      <a:pt x="102" y="591"/>
                    </a:lnTo>
                    <a:lnTo>
                      <a:pt x="115" y="579"/>
                    </a:lnTo>
                    <a:lnTo>
                      <a:pt x="121" y="557"/>
                    </a:lnTo>
                    <a:lnTo>
                      <a:pt x="127" y="538"/>
                    </a:lnTo>
                    <a:lnTo>
                      <a:pt x="130" y="524"/>
                    </a:lnTo>
                    <a:lnTo>
                      <a:pt x="139" y="506"/>
                    </a:lnTo>
                    <a:lnTo>
                      <a:pt x="151" y="487"/>
                    </a:lnTo>
                    <a:lnTo>
                      <a:pt x="160" y="474"/>
                    </a:lnTo>
                    <a:lnTo>
                      <a:pt x="163" y="455"/>
                    </a:lnTo>
                    <a:lnTo>
                      <a:pt x="167" y="423"/>
                    </a:lnTo>
                    <a:lnTo>
                      <a:pt x="165" y="396"/>
                    </a:lnTo>
                    <a:lnTo>
                      <a:pt x="160" y="362"/>
                    </a:lnTo>
                    <a:lnTo>
                      <a:pt x="158" y="335"/>
                    </a:lnTo>
                    <a:lnTo>
                      <a:pt x="157" y="327"/>
                    </a:lnTo>
                    <a:lnTo>
                      <a:pt x="168" y="299"/>
                    </a:lnTo>
                    <a:lnTo>
                      <a:pt x="174" y="271"/>
                    </a:lnTo>
                    <a:lnTo>
                      <a:pt x="174" y="247"/>
                    </a:lnTo>
                    <a:lnTo>
                      <a:pt x="171" y="234"/>
                    </a:lnTo>
                    <a:lnTo>
                      <a:pt x="176" y="207"/>
                    </a:lnTo>
                    <a:lnTo>
                      <a:pt x="174" y="195"/>
                    </a:lnTo>
                    <a:lnTo>
                      <a:pt x="182" y="154"/>
                    </a:lnTo>
                    <a:lnTo>
                      <a:pt x="180" y="136"/>
                    </a:lnTo>
                    <a:lnTo>
                      <a:pt x="180" y="110"/>
                    </a:lnTo>
                    <a:lnTo>
                      <a:pt x="188" y="93"/>
                    </a:lnTo>
                    <a:lnTo>
                      <a:pt x="189" y="76"/>
                    </a:lnTo>
                    <a:lnTo>
                      <a:pt x="189" y="49"/>
                    </a:lnTo>
                    <a:lnTo>
                      <a:pt x="189" y="27"/>
                    </a:lnTo>
                    <a:lnTo>
                      <a:pt x="192" y="0"/>
                    </a:lnTo>
                    <a:close/>
                  </a:path>
                </a:pathLst>
              </a:custGeom>
              <a:solidFill>
                <a:srgbClr val="996633"/>
              </a:solidFill>
              <a:ln w="9525">
                <a:noFill/>
                <a:round/>
                <a:headEnd/>
                <a:tailEnd/>
              </a:ln>
            </p:spPr>
            <p:txBody>
              <a:bodyPr/>
              <a:lstStyle/>
              <a:p>
                <a:endParaRPr lang="en-US" sz="2000">
                  <a:solidFill>
                    <a:srgbClr val="000000"/>
                  </a:solidFill>
                  <a:latin typeface="Arial" charset="0"/>
                </a:endParaRPr>
              </a:p>
            </p:txBody>
          </p:sp>
          <p:sp>
            <p:nvSpPr>
              <p:cNvPr id="1171" name="Freeform 369"/>
              <p:cNvSpPr>
                <a:spLocks/>
              </p:cNvSpPr>
              <p:nvPr/>
            </p:nvSpPr>
            <p:spPr bwMode="auto">
              <a:xfrm rot="-3405074">
                <a:off x="2337" y="1423"/>
                <a:ext cx="177" cy="347"/>
              </a:xfrm>
              <a:custGeom>
                <a:avLst/>
                <a:gdLst>
                  <a:gd name="T0" fmla="*/ 199 w 206"/>
                  <a:gd name="T1" fmla="*/ 17 h 692"/>
                  <a:gd name="T2" fmla="*/ 193 w 206"/>
                  <a:gd name="T3" fmla="*/ 75 h 692"/>
                  <a:gd name="T4" fmla="*/ 191 w 206"/>
                  <a:gd name="T5" fmla="*/ 103 h 692"/>
                  <a:gd name="T6" fmla="*/ 183 w 206"/>
                  <a:gd name="T7" fmla="*/ 158 h 692"/>
                  <a:gd name="T8" fmla="*/ 183 w 206"/>
                  <a:gd name="T9" fmla="*/ 211 h 692"/>
                  <a:gd name="T10" fmla="*/ 184 w 206"/>
                  <a:gd name="T11" fmla="*/ 232 h 692"/>
                  <a:gd name="T12" fmla="*/ 181 w 206"/>
                  <a:gd name="T13" fmla="*/ 268 h 692"/>
                  <a:gd name="T14" fmla="*/ 168 w 206"/>
                  <a:gd name="T15" fmla="*/ 314 h 692"/>
                  <a:gd name="T16" fmla="*/ 166 w 206"/>
                  <a:gd name="T17" fmla="*/ 379 h 692"/>
                  <a:gd name="T18" fmla="*/ 160 w 206"/>
                  <a:gd name="T19" fmla="*/ 429 h 692"/>
                  <a:gd name="T20" fmla="*/ 163 w 206"/>
                  <a:gd name="T21" fmla="*/ 469 h 692"/>
                  <a:gd name="T22" fmla="*/ 141 w 206"/>
                  <a:gd name="T23" fmla="*/ 514 h 692"/>
                  <a:gd name="T24" fmla="*/ 122 w 206"/>
                  <a:gd name="T25" fmla="*/ 558 h 692"/>
                  <a:gd name="T26" fmla="*/ 108 w 206"/>
                  <a:gd name="T27" fmla="*/ 590 h 692"/>
                  <a:gd name="T28" fmla="*/ 87 w 206"/>
                  <a:gd name="T29" fmla="*/ 625 h 692"/>
                  <a:gd name="T30" fmla="*/ 53 w 206"/>
                  <a:gd name="T31" fmla="*/ 637 h 692"/>
                  <a:gd name="T32" fmla="*/ 32 w 206"/>
                  <a:gd name="T33" fmla="*/ 665 h 692"/>
                  <a:gd name="T34" fmla="*/ 0 w 206"/>
                  <a:gd name="T35" fmla="*/ 679 h 692"/>
                  <a:gd name="T36" fmla="*/ 35 w 206"/>
                  <a:gd name="T37" fmla="*/ 643 h 692"/>
                  <a:gd name="T38" fmla="*/ 70 w 206"/>
                  <a:gd name="T39" fmla="*/ 624 h 692"/>
                  <a:gd name="T40" fmla="*/ 98 w 206"/>
                  <a:gd name="T41" fmla="*/ 594 h 692"/>
                  <a:gd name="T42" fmla="*/ 110 w 206"/>
                  <a:gd name="T43" fmla="*/ 560 h 692"/>
                  <a:gd name="T44" fmla="*/ 135 w 206"/>
                  <a:gd name="T45" fmla="*/ 508 h 692"/>
                  <a:gd name="T46" fmla="*/ 150 w 206"/>
                  <a:gd name="T47" fmla="*/ 472 h 692"/>
                  <a:gd name="T48" fmla="*/ 151 w 206"/>
                  <a:gd name="T49" fmla="*/ 436 h 692"/>
                  <a:gd name="T50" fmla="*/ 156 w 206"/>
                  <a:gd name="T51" fmla="*/ 382 h 692"/>
                  <a:gd name="T52" fmla="*/ 165 w 206"/>
                  <a:gd name="T53" fmla="*/ 342 h 692"/>
                  <a:gd name="T54" fmla="*/ 162 w 206"/>
                  <a:gd name="T55" fmla="*/ 304 h 692"/>
                  <a:gd name="T56" fmla="*/ 172 w 206"/>
                  <a:gd name="T57" fmla="*/ 268 h 692"/>
                  <a:gd name="T58" fmla="*/ 175 w 206"/>
                  <a:gd name="T59" fmla="*/ 240 h 692"/>
                  <a:gd name="T60" fmla="*/ 171 w 206"/>
                  <a:gd name="T61" fmla="*/ 180 h 692"/>
                  <a:gd name="T62" fmla="*/ 178 w 206"/>
                  <a:gd name="T63" fmla="*/ 137 h 692"/>
                  <a:gd name="T64" fmla="*/ 186 w 206"/>
                  <a:gd name="T65" fmla="*/ 94 h 692"/>
                  <a:gd name="T66" fmla="*/ 183 w 206"/>
                  <a:gd name="T67" fmla="*/ 63 h 692"/>
                  <a:gd name="T68" fmla="*/ 190 w 206"/>
                  <a:gd name="T69" fmla="*/ 24 h 6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6"/>
                  <a:gd name="T106" fmla="*/ 0 h 692"/>
                  <a:gd name="T107" fmla="*/ 206 w 206"/>
                  <a:gd name="T108" fmla="*/ 692 h 6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6" h="692">
                    <a:moveTo>
                      <a:pt x="206" y="0"/>
                    </a:moveTo>
                    <a:lnTo>
                      <a:pt x="199" y="17"/>
                    </a:lnTo>
                    <a:lnTo>
                      <a:pt x="193" y="57"/>
                    </a:lnTo>
                    <a:lnTo>
                      <a:pt x="193" y="75"/>
                    </a:lnTo>
                    <a:lnTo>
                      <a:pt x="193" y="94"/>
                    </a:lnTo>
                    <a:lnTo>
                      <a:pt x="191" y="103"/>
                    </a:lnTo>
                    <a:lnTo>
                      <a:pt x="186" y="122"/>
                    </a:lnTo>
                    <a:lnTo>
                      <a:pt x="183" y="158"/>
                    </a:lnTo>
                    <a:lnTo>
                      <a:pt x="183" y="195"/>
                    </a:lnTo>
                    <a:lnTo>
                      <a:pt x="183" y="211"/>
                    </a:lnTo>
                    <a:lnTo>
                      <a:pt x="183" y="223"/>
                    </a:lnTo>
                    <a:lnTo>
                      <a:pt x="184" y="232"/>
                    </a:lnTo>
                    <a:lnTo>
                      <a:pt x="183" y="249"/>
                    </a:lnTo>
                    <a:lnTo>
                      <a:pt x="181" y="268"/>
                    </a:lnTo>
                    <a:lnTo>
                      <a:pt x="172" y="298"/>
                    </a:lnTo>
                    <a:lnTo>
                      <a:pt x="168" y="314"/>
                    </a:lnTo>
                    <a:lnTo>
                      <a:pt x="169" y="347"/>
                    </a:lnTo>
                    <a:lnTo>
                      <a:pt x="166" y="379"/>
                    </a:lnTo>
                    <a:lnTo>
                      <a:pt x="162" y="411"/>
                    </a:lnTo>
                    <a:lnTo>
                      <a:pt x="160" y="429"/>
                    </a:lnTo>
                    <a:lnTo>
                      <a:pt x="160" y="443"/>
                    </a:lnTo>
                    <a:lnTo>
                      <a:pt x="163" y="469"/>
                    </a:lnTo>
                    <a:lnTo>
                      <a:pt x="153" y="488"/>
                    </a:lnTo>
                    <a:lnTo>
                      <a:pt x="141" y="514"/>
                    </a:lnTo>
                    <a:lnTo>
                      <a:pt x="129" y="535"/>
                    </a:lnTo>
                    <a:lnTo>
                      <a:pt x="122" y="558"/>
                    </a:lnTo>
                    <a:lnTo>
                      <a:pt x="120" y="575"/>
                    </a:lnTo>
                    <a:lnTo>
                      <a:pt x="108" y="590"/>
                    </a:lnTo>
                    <a:lnTo>
                      <a:pt x="101" y="609"/>
                    </a:lnTo>
                    <a:lnTo>
                      <a:pt x="87" y="625"/>
                    </a:lnTo>
                    <a:lnTo>
                      <a:pt x="71" y="633"/>
                    </a:lnTo>
                    <a:lnTo>
                      <a:pt x="53" y="637"/>
                    </a:lnTo>
                    <a:lnTo>
                      <a:pt x="43" y="649"/>
                    </a:lnTo>
                    <a:lnTo>
                      <a:pt x="32" y="665"/>
                    </a:lnTo>
                    <a:lnTo>
                      <a:pt x="6" y="692"/>
                    </a:lnTo>
                    <a:lnTo>
                      <a:pt x="0" y="679"/>
                    </a:lnTo>
                    <a:lnTo>
                      <a:pt x="17" y="667"/>
                    </a:lnTo>
                    <a:lnTo>
                      <a:pt x="35" y="643"/>
                    </a:lnTo>
                    <a:lnTo>
                      <a:pt x="49" y="633"/>
                    </a:lnTo>
                    <a:lnTo>
                      <a:pt x="70" y="624"/>
                    </a:lnTo>
                    <a:lnTo>
                      <a:pt x="90" y="618"/>
                    </a:lnTo>
                    <a:lnTo>
                      <a:pt x="98" y="594"/>
                    </a:lnTo>
                    <a:lnTo>
                      <a:pt x="105" y="575"/>
                    </a:lnTo>
                    <a:lnTo>
                      <a:pt x="110" y="560"/>
                    </a:lnTo>
                    <a:lnTo>
                      <a:pt x="120" y="535"/>
                    </a:lnTo>
                    <a:lnTo>
                      <a:pt x="135" y="508"/>
                    </a:lnTo>
                    <a:lnTo>
                      <a:pt x="145" y="488"/>
                    </a:lnTo>
                    <a:lnTo>
                      <a:pt x="150" y="472"/>
                    </a:lnTo>
                    <a:lnTo>
                      <a:pt x="156" y="460"/>
                    </a:lnTo>
                    <a:lnTo>
                      <a:pt x="151" y="436"/>
                    </a:lnTo>
                    <a:lnTo>
                      <a:pt x="153" y="409"/>
                    </a:lnTo>
                    <a:lnTo>
                      <a:pt x="156" y="382"/>
                    </a:lnTo>
                    <a:lnTo>
                      <a:pt x="160" y="368"/>
                    </a:lnTo>
                    <a:lnTo>
                      <a:pt x="165" y="342"/>
                    </a:lnTo>
                    <a:lnTo>
                      <a:pt x="162" y="323"/>
                    </a:lnTo>
                    <a:lnTo>
                      <a:pt x="162" y="304"/>
                    </a:lnTo>
                    <a:lnTo>
                      <a:pt x="166" y="283"/>
                    </a:lnTo>
                    <a:lnTo>
                      <a:pt x="172" y="268"/>
                    </a:lnTo>
                    <a:lnTo>
                      <a:pt x="175" y="259"/>
                    </a:lnTo>
                    <a:lnTo>
                      <a:pt x="175" y="240"/>
                    </a:lnTo>
                    <a:lnTo>
                      <a:pt x="171" y="211"/>
                    </a:lnTo>
                    <a:lnTo>
                      <a:pt x="171" y="180"/>
                    </a:lnTo>
                    <a:lnTo>
                      <a:pt x="172" y="162"/>
                    </a:lnTo>
                    <a:lnTo>
                      <a:pt x="178" y="137"/>
                    </a:lnTo>
                    <a:lnTo>
                      <a:pt x="180" y="116"/>
                    </a:lnTo>
                    <a:lnTo>
                      <a:pt x="186" y="94"/>
                    </a:lnTo>
                    <a:lnTo>
                      <a:pt x="183" y="76"/>
                    </a:lnTo>
                    <a:lnTo>
                      <a:pt x="183" y="63"/>
                    </a:lnTo>
                    <a:lnTo>
                      <a:pt x="184" y="41"/>
                    </a:lnTo>
                    <a:lnTo>
                      <a:pt x="190" y="24"/>
                    </a:lnTo>
                    <a:lnTo>
                      <a:pt x="206" y="0"/>
                    </a:lnTo>
                    <a:close/>
                  </a:path>
                </a:pathLst>
              </a:custGeom>
              <a:solidFill>
                <a:srgbClr val="A87C00"/>
              </a:solidFill>
              <a:ln w="9525">
                <a:noFill/>
                <a:round/>
                <a:headEnd/>
                <a:tailEnd/>
              </a:ln>
            </p:spPr>
            <p:txBody>
              <a:bodyPr/>
              <a:lstStyle/>
              <a:p>
                <a:endParaRPr lang="en-US" sz="2000">
                  <a:solidFill>
                    <a:srgbClr val="000000"/>
                  </a:solidFill>
                  <a:latin typeface="Arial" charset="0"/>
                </a:endParaRPr>
              </a:p>
            </p:txBody>
          </p:sp>
          <p:sp>
            <p:nvSpPr>
              <p:cNvPr id="1172" name="Freeform 370"/>
              <p:cNvSpPr>
                <a:spLocks/>
              </p:cNvSpPr>
              <p:nvPr/>
            </p:nvSpPr>
            <p:spPr bwMode="auto">
              <a:xfrm rot="-3405074">
                <a:off x="2220" y="1615"/>
                <a:ext cx="140" cy="465"/>
              </a:xfrm>
              <a:custGeom>
                <a:avLst/>
                <a:gdLst>
                  <a:gd name="T0" fmla="*/ 145 w 162"/>
                  <a:gd name="T1" fmla="*/ 770 h 930"/>
                  <a:gd name="T2" fmla="*/ 158 w 162"/>
                  <a:gd name="T3" fmla="*/ 821 h 930"/>
                  <a:gd name="T4" fmla="*/ 162 w 162"/>
                  <a:gd name="T5" fmla="*/ 875 h 930"/>
                  <a:gd name="T6" fmla="*/ 143 w 162"/>
                  <a:gd name="T7" fmla="*/ 912 h 930"/>
                  <a:gd name="T8" fmla="*/ 105 w 162"/>
                  <a:gd name="T9" fmla="*/ 928 h 930"/>
                  <a:gd name="T10" fmla="*/ 59 w 162"/>
                  <a:gd name="T11" fmla="*/ 924 h 930"/>
                  <a:gd name="T12" fmla="*/ 53 w 162"/>
                  <a:gd name="T13" fmla="*/ 897 h 930"/>
                  <a:gd name="T14" fmla="*/ 61 w 162"/>
                  <a:gd name="T15" fmla="*/ 863 h 930"/>
                  <a:gd name="T16" fmla="*/ 61 w 162"/>
                  <a:gd name="T17" fmla="*/ 793 h 930"/>
                  <a:gd name="T18" fmla="*/ 53 w 162"/>
                  <a:gd name="T19" fmla="*/ 736 h 930"/>
                  <a:gd name="T20" fmla="*/ 40 w 162"/>
                  <a:gd name="T21" fmla="*/ 689 h 930"/>
                  <a:gd name="T22" fmla="*/ 40 w 162"/>
                  <a:gd name="T23" fmla="*/ 632 h 930"/>
                  <a:gd name="T24" fmla="*/ 24 w 162"/>
                  <a:gd name="T25" fmla="*/ 588 h 930"/>
                  <a:gd name="T26" fmla="*/ 16 w 162"/>
                  <a:gd name="T27" fmla="*/ 513 h 930"/>
                  <a:gd name="T28" fmla="*/ 16 w 162"/>
                  <a:gd name="T29" fmla="*/ 458 h 930"/>
                  <a:gd name="T30" fmla="*/ 0 w 162"/>
                  <a:gd name="T31" fmla="*/ 384 h 930"/>
                  <a:gd name="T32" fmla="*/ 12 w 162"/>
                  <a:gd name="T33" fmla="*/ 312 h 930"/>
                  <a:gd name="T34" fmla="*/ 7 w 162"/>
                  <a:gd name="T35" fmla="*/ 254 h 930"/>
                  <a:gd name="T36" fmla="*/ 7 w 162"/>
                  <a:gd name="T37" fmla="*/ 195 h 930"/>
                  <a:gd name="T38" fmla="*/ 24 w 162"/>
                  <a:gd name="T39" fmla="*/ 122 h 930"/>
                  <a:gd name="T40" fmla="*/ 18 w 162"/>
                  <a:gd name="T41" fmla="*/ 42 h 930"/>
                  <a:gd name="T42" fmla="*/ 21 w 162"/>
                  <a:gd name="T43" fmla="*/ 16 h 930"/>
                  <a:gd name="T44" fmla="*/ 43 w 162"/>
                  <a:gd name="T45" fmla="*/ 45 h 930"/>
                  <a:gd name="T46" fmla="*/ 55 w 162"/>
                  <a:gd name="T47" fmla="*/ 84 h 930"/>
                  <a:gd name="T48" fmla="*/ 52 w 162"/>
                  <a:gd name="T49" fmla="*/ 140 h 930"/>
                  <a:gd name="T50" fmla="*/ 44 w 162"/>
                  <a:gd name="T51" fmla="*/ 198 h 930"/>
                  <a:gd name="T52" fmla="*/ 46 w 162"/>
                  <a:gd name="T53" fmla="*/ 268 h 930"/>
                  <a:gd name="T54" fmla="*/ 53 w 162"/>
                  <a:gd name="T55" fmla="*/ 308 h 930"/>
                  <a:gd name="T56" fmla="*/ 47 w 162"/>
                  <a:gd name="T57" fmla="*/ 361 h 930"/>
                  <a:gd name="T58" fmla="*/ 47 w 162"/>
                  <a:gd name="T59" fmla="*/ 412 h 930"/>
                  <a:gd name="T60" fmla="*/ 56 w 162"/>
                  <a:gd name="T61" fmla="*/ 460 h 930"/>
                  <a:gd name="T62" fmla="*/ 51 w 162"/>
                  <a:gd name="T63" fmla="*/ 515 h 930"/>
                  <a:gd name="T64" fmla="*/ 65 w 162"/>
                  <a:gd name="T65" fmla="*/ 554 h 930"/>
                  <a:gd name="T66" fmla="*/ 79 w 162"/>
                  <a:gd name="T67" fmla="*/ 603 h 930"/>
                  <a:gd name="T68" fmla="*/ 82 w 162"/>
                  <a:gd name="T69" fmla="*/ 664 h 930"/>
                  <a:gd name="T70" fmla="*/ 101 w 162"/>
                  <a:gd name="T71" fmla="*/ 713 h 930"/>
                  <a:gd name="T72" fmla="*/ 132 w 162"/>
                  <a:gd name="T73" fmla="*/ 751 h 9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2"/>
                  <a:gd name="T112" fmla="*/ 0 h 930"/>
                  <a:gd name="T113" fmla="*/ 162 w 162"/>
                  <a:gd name="T114" fmla="*/ 930 h 93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2" h="930">
                    <a:moveTo>
                      <a:pt x="132" y="751"/>
                    </a:moveTo>
                    <a:lnTo>
                      <a:pt x="145" y="770"/>
                    </a:lnTo>
                    <a:lnTo>
                      <a:pt x="149" y="796"/>
                    </a:lnTo>
                    <a:lnTo>
                      <a:pt x="158" y="821"/>
                    </a:lnTo>
                    <a:lnTo>
                      <a:pt x="160" y="856"/>
                    </a:lnTo>
                    <a:lnTo>
                      <a:pt x="162" y="875"/>
                    </a:lnTo>
                    <a:lnTo>
                      <a:pt x="154" y="900"/>
                    </a:lnTo>
                    <a:lnTo>
                      <a:pt x="143" y="912"/>
                    </a:lnTo>
                    <a:lnTo>
                      <a:pt x="128" y="918"/>
                    </a:lnTo>
                    <a:lnTo>
                      <a:pt x="105" y="928"/>
                    </a:lnTo>
                    <a:lnTo>
                      <a:pt x="82" y="930"/>
                    </a:lnTo>
                    <a:lnTo>
                      <a:pt x="59" y="924"/>
                    </a:lnTo>
                    <a:lnTo>
                      <a:pt x="41" y="915"/>
                    </a:lnTo>
                    <a:lnTo>
                      <a:pt x="53" y="897"/>
                    </a:lnTo>
                    <a:lnTo>
                      <a:pt x="56" y="879"/>
                    </a:lnTo>
                    <a:lnTo>
                      <a:pt x="61" y="863"/>
                    </a:lnTo>
                    <a:lnTo>
                      <a:pt x="62" y="833"/>
                    </a:lnTo>
                    <a:lnTo>
                      <a:pt x="61" y="793"/>
                    </a:lnTo>
                    <a:lnTo>
                      <a:pt x="57" y="765"/>
                    </a:lnTo>
                    <a:lnTo>
                      <a:pt x="53" y="736"/>
                    </a:lnTo>
                    <a:lnTo>
                      <a:pt x="50" y="713"/>
                    </a:lnTo>
                    <a:lnTo>
                      <a:pt x="40" y="689"/>
                    </a:lnTo>
                    <a:lnTo>
                      <a:pt x="41" y="656"/>
                    </a:lnTo>
                    <a:lnTo>
                      <a:pt x="40" y="632"/>
                    </a:lnTo>
                    <a:lnTo>
                      <a:pt x="37" y="610"/>
                    </a:lnTo>
                    <a:lnTo>
                      <a:pt x="24" y="588"/>
                    </a:lnTo>
                    <a:lnTo>
                      <a:pt x="13" y="548"/>
                    </a:lnTo>
                    <a:lnTo>
                      <a:pt x="16" y="513"/>
                    </a:lnTo>
                    <a:lnTo>
                      <a:pt x="18" y="482"/>
                    </a:lnTo>
                    <a:lnTo>
                      <a:pt x="16" y="458"/>
                    </a:lnTo>
                    <a:lnTo>
                      <a:pt x="12" y="421"/>
                    </a:lnTo>
                    <a:lnTo>
                      <a:pt x="0" y="384"/>
                    </a:lnTo>
                    <a:lnTo>
                      <a:pt x="6" y="352"/>
                    </a:lnTo>
                    <a:lnTo>
                      <a:pt x="12" y="312"/>
                    </a:lnTo>
                    <a:lnTo>
                      <a:pt x="12" y="278"/>
                    </a:lnTo>
                    <a:lnTo>
                      <a:pt x="7" y="254"/>
                    </a:lnTo>
                    <a:lnTo>
                      <a:pt x="9" y="232"/>
                    </a:lnTo>
                    <a:lnTo>
                      <a:pt x="7" y="195"/>
                    </a:lnTo>
                    <a:lnTo>
                      <a:pt x="16" y="164"/>
                    </a:lnTo>
                    <a:lnTo>
                      <a:pt x="24" y="122"/>
                    </a:lnTo>
                    <a:lnTo>
                      <a:pt x="27" y="77"/>
                    </a:lnTo>
                    <a:lnTo>
                      <a:pt x="18" y="42"/>
                    </a:lnTo>
                    <a:lnTo>
                      <a:pt x="4" y="0"/>
                    </a:lnTo>
                    <a:lnTo>
                      <a:pt x="21" y="16"/>
                    </a:lnTo>
                    <a:lnTo>
                      <a:pt x="34" y="30"/>
                    </a:lnTo>
                    <a:lnTo>
                      <a:pt x="43" y="45"/>
                    </a:lnTo>
                    <a:lnTo>
                      <a:pt x="50" y="62"/>
                    </a:lnTo>
                    <a:lnTo>
                      <a:pt x="55" y="84"/>
                    </a:lnTo>
                    <a:lnTo>
                      <a:pt x="55" y="109"/>
                    </a:lnTo>
                    <a:lnTo>
                      <a:pt x="52" y="140"/>
                    </a:lnTo>
                    <a:lnTo>
                      <a:pt x="46" y="174"/>
                    </a:lnTo>
                    <a:lnTo>
                      <a:pt x="44" y="198"/>
                    </a:lnTo>
                    <a:lnTo>
                      <a:pt x="43" y="237"/>
                    </a:lnTo>
                    <a:lnTo>
                      <a:pt x="46" y="268"/>
                    </a:lnTo>
                    <a:lnTo>
                      <a:pt x="52" y="292"/>
                    </a:lnTo>
                    <a:lnTo>
                      <a:pt x="53" y="308"/>
                    </a:lnTo>
                    <a:lnTo>
                      <a:pt x="52" y="338"/>
                    </a:lnTo>
                    <a:lnTo>
                      <a:pt x="47" y="361"/>
                    </a:lnTo>
                    <a:lnTo>
                      <a:pt x="43" y="383"/>
                    </a:lnTo>
                    <a:lnTo>
                      <a:pt x="47" y="412"/>
                    </a:lnTo>
                    <a:lnTo>
                      <a:pt x="55" y="438"/>
                    </a:lnTo>
                    <a:lnTo>
                      <a:pt x="56" y="460"/>
                    </a:lnTo>
                    <a:lnTo>
                      <a:pt x="55" y="484"/>
                    </a:lnTo>
                    <a:lnTo>
                      <a:pt x="51" y="515"/>
                    </a:lnTo>
                    <a:lnTo>
                      <a:pt x="58" y="533"/>
                    </a:lnTo>
                    <a:lnTo>
                      <a:pt x="65" y="554"/>
                    </a:lnTo>
                    <a:lnTo>
                      <a:pt x="73" y="579"/>
                    </a:lnTo>
                    <a:lnTo>
                      <a:pt x="79" y="603"/>
                    </a:lnTo>
                    <a:lnTo>
                      <a:pt x="82" y="631"/>
                    </a:lnTo>
                    <a:lnTo>
                      <a:pt x="82" y="664"/>
                    </a:lnTo>
                    <a:lnTo>
                      <a:pt x="94" y="693"/>
                    </a:lnTo>
                    <a:lnTo>
                      <a:pt x="101" y="713"/>
                    </a:lnTo>
                    <a:lnTo>
                      <a:pt x="115" y="733"/>
                    </a:lnTo>
                    <a:lnTo>
                      <a:pt x="132" y="751"/>
                    </a:lnTo>
                    <a:close/>
                  </a:path>
                </a:pathLst>
              </a:custGeom>
              <a:solidFill>
                <a:srgbClr val="996633"/>
              </a:solidFill>
              <a:ln w="9525">
                <a:noFill/>
                <a:round/>
                <a:headEnd/>
                <a:tailEnd/>
              </a:ln>
            </p:spPr>
            <p:txBody>
              <a:bodyPr/>
              <a:lstStyle/>
              <a:p>
                <a:endParaRPr lang="en-US" sz="2000">
                  <a:solidFill>
                    <a:srgbClr val="000000"/>
                  </a:solidFill>
                  <a:latin typeface="Arial" charset="0"/>
                </a:endParaRPr>
              </a:p>
            </p:txBody>
          </p:sp>
        </p:grpSp>
        <p:grpSp>
          <p:nvGrpSpPr>
            <p:cNvPr id="731" name="Group 371"/>
            <p:cNvGrpSpPr>
              <a:grpSpLocks/>
            </p:cNvGrpSpPr>
            <p:nvPr/>
          </p:nvGrpSpPr>
          <p:grpSpPr bwMode="auto">
            <a:xfrm>
              <a:off x="3896" y="1504"/>
              <a:ext cx="436" cy="432"/>
              <a:chOff x="642" y="1901"/>
              <a:chExt cx="370" cy="541"/>
            </a:xfrm>
          </p:grpSpPr>
          <p:sp>
            <p:nvSpPr>
              <p:cNvPr id="1095" name="Freeform 372"/>
              <p:cNvSpPr>
                <a:spLocks/>
              </p:cNvSpPr>
              <p:nvPr/>
            </p:nvSpPr>
            <p:spPr bwMode="auto">
              <a:xfrm rot="-6630112">
                <a:off x="603" y="2119"/>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096" name="Group 373"/>
              <p:cNvGrpSpPr>
                <a:grpSpLocks/>
              </p:cNvGrpSpPr>
              <p:nvPr/>
            </p:nvGrpSpPr>
            <p:grpSpPr bwMode="auto">
              <a:xfrm rot="-6630112">
                <a:off x="758" y="2264"/>
                <a:ext cx="154" cy="71"/>
                <a:chOff x="4097" y="3357"/>
                <a:chExt cx="154" cy="102"/>
              </a:xfrm>
            </p:grpSpPr>
            <p:sp>
              <p:nvSpPr>
                <p:cNvPr id="1161" name="Freeform 374"/>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62" name="Freeform 375"/>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63" name="Freeform 376"/>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097" name="Group 377"/>
              <p:cNvGrpSpPr>
                <a:grpSpLocks/>
              </p:cNvGrpSpPr>
              <p:nvPr/>
            </p:nvGrpSpPr>
            <p:grpSpPr bwMode="auto">
              <a:xfrm rot="-6630112">
                <a:off x="804" y="2187"/>
                <a:ext cx="154" cy="71"/>
                <a:chOff x="4152" y="3452"/>
                <a:chExt cx="154" cy="102"/>
              </a:xfrm>
            </p:grpSpPr>
            <p:sp>
              <p:nvSpPr>
                <p:cNvPr id="1158" name="Freeform 378"/>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59" name="Freeform 379"/>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60" name="Freeform 380"/>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098" name="Freeform 381"/>
              <p:cNvSpPr>
                <a:spLocks/>
              </p:cNvSpPr>
              <p:nvPr/>
            </p:nvSpPr>
            <p:spPr bwMode="auto">
              <a:xfrm rot="-6630112">
                <a:off x="837" y="2336"/>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99" name="Freeform 382"/>
              <p:cNvSpPr>
                <a:spLocks/>
              </p:cNvSpPr>
              <p:nvPr/>
            </p:nvSpPr>
            <p:spPr bwMode="auto">
              <a:xfrm rot="-6630112">
                <a:off x="881" y="2329"/>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0" name="Freeform 383"/>
              <p:cNvSpPr>
                <a:spLocks/>
              </p:cNvSpPr>
              <p:nvPr/>
            </p:nvSpPr>
            <p:spPr bwMode="auto">
              <a:xfrm rot="-6630112">
                <a:off x="793" y="2139"/>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1" name="Freeform 384"/>
              <p:cNvSpPr>
                <a:spLocks/>
              </p:cNvSpPr>
              <p:nvPr/>
            </p:nvSpPr>
            <p:spPr bwMode="auto">
              <a:xfrm rot="-6630112">
                <a:off x="773" y="2190"/>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2" name="Freeform 385"/>
              <p:cNvSpPr>
                <a:spLocks/>
              </p:cNvSpPr>
              <p:nvPr/>
            </p:nvSpPr>
            <p:spPr bwMode="auto">
              <a:xfrm rot="-6630112">
                <a:off x="707" y="2073"/>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3" name="Freeform 386"/>
              <p:cNvSpPr>
                <a:spLocks/>
              </p:cNvSpPr>
              <p:nvPr/>
            </p:nvSpPr>
            <p:spPr bwMode="auto">
              <a:xfrm rot="-6630112">
                <a:off x="732" y="2125"/>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4" name="Freeform 387"/>
              <p:cNvSpPr>
                <a:spLocks/>
              </p:cNvSpPr>
              <p:nvPr/>
            </p:nvSpPr>
            <p:spPr bwMode="auto">
              <a:xfrm rot="-6630112">
                <a:off x="679" y="2037"/>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5" name="Freeform 388"/>
              <p:cNvSpPr>
                <a:spLocks/>
              </p:cNvSpPr>
              <p:nvPr/>
            </p:nvSpPr>
            <p:spPr bwMode="auto">
              <a:xfrm rot="-6630112">
                <a:off x="783" y="2001"/>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6" name="Freeform 389"/>
              <p:cNvSpPr>
                <a:spLocks/>
              </p:cNvSpPr>
              <p:nvPr/>
            </p:nvSpPr>
            <p:spPr bwMode="auto">
              <a:xfrm rot="-6630112">
                <a:off x="781" y="2003"/>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7" name="Freeform 390"/>
              <p:cNvSpPr>
                <a:spLocks/>
              </p:cNvSpPr>
              <p:nvPr/>
            </p:nvSpPr>
            <p:spPr bwMode="auto">
              <a:xfrm rot="-6630112">
                <a:off x="707" y="1961"/>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8" name="Freeform 391"/>
              <p:cNvSpPr>
                <a:spLocks/>
              </p:cNvSpPr>
              <p:nvPr/>
            </p:nvSpPr>
            <p:spPr bwMode="auto">
              <a:xfrm rot="-6630112">
                <a:off x="644" y="1993"/>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09" name="Freeform 392"/>
              <p:cNvSpPr>
                <a:spLocks/>
              </p:cNvSpPr>
              <p:nvPr/>
            </p:nvSpPr>
            <p:spPr bwMode="auto">
              <a:xfrm rot="-6630112">
                <a:off x="766" y="2095"/>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10" name="Freeform 393"/>
              <p:cNvSpPr>
                <a:spLocks/>
              </p:cNvSpPr>
              <p:nvPr/>
            </p:nvSpPr>
            <p:spPr bwMode="auto">
              <a:xfrm rot="-6630112">
                <a:off x="689" y="1943"/>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11" name="Freeform 394"/>
              <p:cNvSpPr>
                <a:spLocks/>
              </p:cNvSpPr>
              <p:nvPr/>
            </p:nvSpPr>
            <p:spPr bwMode="auto">
              <a:xfrm rot="-6630112">
                <a:off x="749" y="2168"/>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12" name="Freeform 395"/>
              <p:cNvSpPr>
                <a:spLocks/>
              </p:cNvSpPr>
              <p:nvPr/>
            </p:nvSpPr>
            <p:spPr bwMode="auto">
              <a:xfrm rot="-6630112">
                <a:off x="631" y="2100"/>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113" name="Group 396"/>
              <p:cNvGrpSpPr>
                <a:grpSpLocks/>
              </p:cNvGrpSpPr>
              <p:nvPr/>
            </p:nvGrpSpPr>
            <p:grpSpPr bwMode="auto">
              <a:xfrm rot="-6630112">
                <a:off x="834" y="2309"/>
                <a:ext cx="154" cy="71"/>
                <a:chOff x="4097" y="3357"/>
                <a:chExt cx="154" cy="102"/>
              </a:xfrm>
            </p:grpSpPr>
            <p:sp>
              <p:nvSpPr>
                <p:cNvPr id="1155" name="Freeform 397"/>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56" name="Freeform 398"/>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57" name="Freeform 399"/>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114" name="Group 400"/>
              <p:cNvGrpSpPr>
                <a:grpSpLocks/>
              </p:cNvGrpSpPr>
              <p:nvPr/>
            </p:nvGrpSpPr>
            <p:grpSpPr bwMode="auto">
              <a:xfrm rot="-6630112">
                <a:off x="880" y="2232"/>
                <a:ext cx="154" cy="71"/>
                <a:chOff x="4152" y="3452"/>
                <a:chExt cx="154" cy="102"/>
              </a:xfrm>
            </p:grpSpPr>
            <p:sp>
              <p:nvSpPr>
                <p:cNvPr id="1152" name="Freeform 401"/>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53" name="Freeform 402"/>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54" name="Freeform 403"/>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115" name="Freeform 404"/>
              <p:cNvSpPr>
                <a:spLocks/>
              </p:cNvSpPr>
              <p:nvPr/>
            </p:nvSpPr>
            <p:spPr bwMode="auto">
              <a:xfrm rot="-6630112">
                <a:off x="913" y="2381"/>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16" name="Freeform 405"/>
              <p:cNvSpPr>
                <a:spLocks/>
              </p:cNvSpPr>
              <p:nvPr/>
            </p:nvSpPr>
            <p:spPr bwMode="auto">
              <a:xfrm rot="-6630112">
                <a:off x="957" y="2374"/>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17" name="Freeform 406"/>
              <p:cNvSpPr>
                <a:spLocks/>
              </p:cNvSpPr>
              <p:nvPr/>
            </p:nvSpPr>
            <p:spPr bwMode="auto">
              <a:xfrm rot="-6630112">
                <a:off x="869" y="2184"/>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18" name="Freeform 407"/>
              <p:cNvSpPr>
                <a:spLocks/>
              </p:cNvSpPr>
              <p:nvPr/>
            </p:nvSpPr>
            <p:spPr bwMode="auto">
              <a:xfrm rot="-6630112">
                <a:off x="849" y="2235"/>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19" name="Freeform 408"/>
              <p:cNvSpPr>
                <a:spLocks/>
              </p:cNvSpPr>
              <p:nvPr/>
            </p:nvSpPr>
            <p:spPr bwMode="auto">
              <a:xfrm rot="-6630112">
                <a:off x="734" y="2002"/>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0" name="Freeform 409"/>
              <p:cNvSpPr>
                <a:spLocks/>
              </p:cNvSpPr>
              <p:nvPr/>
            </p:nvSpPr>
            <p:spPr bwMode="auto">
              <a:xfrm rot="-6630112">
                <a:off x="760" y="2106"/>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1" name="Freeform 410"/>
              <p:cNvSpPr>
                <a:spLocks/>
              </p:cNvSpPr>
              <p:nvPr/>
            </p:nvSpPr>
            <p:spPr bwMode="auto">
              <a:xfrm rot="-6630112">
                <a:off x="707" y="2018"/>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2" name="Freeform 411"/>
              <p:cNvSpPr>
                <a:spLocks/>
              </p:cNvSpPr>
              <p:nvPr/>
            </p:nvSpPr>
            <p:spPr bwMode="auto">
              <a:xfrm rot="-6630112">
                <a:off x="797" y="2005"/>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3" name="Freeform 412"/>
              <p:cNvSpPr>
                <a:spLocks/>
              </p:cNvSpPr>
              <p:nvPr/>
            </p:nvSpPr>
            <p:spPr bwMode="auto">
              <a:xfrm rot="-6630112">
                <a:off x="781" y="1955"/>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4" name="Freeform 413"/>
              <p:cNvSpPr>
                <a:spLocks/>
              </p:cNvSpPr>
              <p:nvPr/>
            </p:nvSpPr>
            <p:spPr bwMode="auto">
              <a:xfrm rot="-6630112">
                <a:off x="735" y="1942"/>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5" name="Freeform 414"/>
              <p:cNvSpPr>
                <a:spLocks/>
              </p:cNvSpPr>
              <p:nvPr/>
            </p:nvSpPr>
            <p:spPr bwMode="auto">
              <a:xfrm rot="-6630112">
                <a:off x="672" y="1974"/>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6" name="Freeform 415"/>
              <p:cNvSpPr>
                <a:spLocks/>
              </p:cNvSpPr>
              <p:nvPr/>
            </p:nvSpPr>
            <p:spPr bwMode="auto">
              <a:xfrm rot="-6630112">
                <a:off x="794" y="2076"/>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7" name="Freeform 416"/>
              <p:cNvSpPr>
                <a:spLocks/>
              </p:cNvSpPr>
              <p:nvPr/>
            </p:nvSpPr>
            <p:spPr bwMode="auto">
              <a:xfrm rot="-6630112">
                <a:off x="717" y="1924"/>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8" name="Freeform 417"/>
              <p:cNvSpPr>
                <a:spLocks/>
              </p:cNvSpPr>
              <p:nvPr/>
            </p:nvSpPr>
            <p:spPr bwMode="auto">
              <a:xfrm rot="-6630112">
                <a:off x="777" y="2149"/>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29" name="Freeform 418"/>
              <p:cNvSpPr>
                <a:spLocks/>
              </p:cNvSpPr>
              <p:nvPr/>
            </p:nvSpPr>
            <p:spPr bwMode="auto">
              <a:xfrm rot="-6630112">
                <a:off x="552" y="2105"/>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130" name="Group 419"/>
              <p:cNvGrpSpPr>
                <a:grpSpLocks/>
              </p:cNvGrpSpPr>
              <p:nvPr/>
            </p:nvGrpSpPr>
            <p:grpSpPr bwMode="auto">
              <a:xfrm rot="-6630112">
                <a:off x="707" y="2250"/>
                <a:ext cx="154" cy="71"/>
                <a:chOff x="4097" y="3357"/>
                <a:chExt cx="154" cy="102"/>
              </a:xfrm>
            </p:grpSpPr>
            <p:sp>
              <p:nvSpPr>
                <p:cNvPr id="1149" name="Freeform 420"/>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50" name="Freeform 421"/>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51" name="Freeform 422"/>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131" name="Group 423"/>
              <p:cNvGrpSpPr>
                <a:grpSpLocks/>
              </p:cNvGrpSpPr>
              <p:nvPr/>
            </p:nvGrpSpPr>
            <p:grpSpPr bwMode="auto">
              <a:xfrm rot="-6630112">
                <a:off x="753" y="2173"/>
                <a:ext cx="154" cy="71"/>
                <a:chOff x="4152" y="3452"/>
                <a:chExt cx="154" cy="102"/>
              </a:xfrm>
            </p:grpSpPr>
            <p:sp>
              <p:nvSpPr>
                <p:cNvPr id="1146" name="Freeform 424"/>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47" name="Freeform 425"/>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48" name="Freeform 426"/>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132" name="Freeform 427"/>
              <p:cNvSpPr>
                <a:spLocks/>
              </p:cNvSpPr>
              <p:nvPr/>
            </p:nvSpPr>
            <p:spPr bwMode="auto">
              <a:xfrm rot="-6630112">
                <a:off x="786" y="2322"/>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33" name="Freeform 428"/>
              <p:cNvSpPr>
                <a:spLocks/>
              </p:cNvSpPr>
              <p:nvPr/>
            </p:nvSpPr>
            <p:spPr bwMode="auto">
              <a:xfrm rot="-6630112">
                <a:off x="830" y="2315"/>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34" name="Freeform 429"/>
              <p:cNvSpPr>
                <a:spLocks/>
              </p:cNvSpPr>
              <p:nvPr/>
            </p:nvSpPr>
            <p:spPr bwMode="auto">
              <a:xfrm rot="-6630112">
                <a:off x="742" y="2125"/>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35" name="Freeform 430"/>
              <p:cNvSpPr>
                <a:spLocks/>
              </p:cNvSpPr>
              <p:nvPr/>
            </p:nvSpPr>
            <p:spPr bwMode="auto">
              <a:xfrm rot="-6630112">
                <a:off x="722" y="2176"/>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36" name="Freeform 431"/>
              <p:cNvSpPr>
                <a:spLocks/>
              </p:cNvSpPr>
              <p:nvPr/>
            </p:nvSpPr>
            <p:spPr bwMode="auto">
              <a:xfrm rot="-6630112">
                <a:off x="656" y="2059"/>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37" name="Freeform 432"/>
              <p:cNvSpPr>
                <a:spLocks/>
              </p:cNvSpPr>
              <p:nvPr/>
            </p:nvSpPr>
            <p:spPr bwMode="auto">
              <a:xfrm rot="-6630112">
                <a:off x="681" y="2111"/>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38" name="Freeform 433"/>
              <p:cNvSpPr>
                <a:spLocks/>
              </p:cNvSpPr>
              <p:nvPr/>
            </p:nvSpPr>
            <p:spPr bwMode="auto">
              <a:xfrm rot="-6630112">
                <a:off x="654" y="2034"/>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39" name="Freeform 434"/>
              <p:cNvSpPr>
                <a:spLocks/>
              </p:cNvSpPr>
              <p:nvPr/>
            </p:nvSpPr>
            <p:spPr bwMode="auto">
              <a:xfrm rot="-6630112">
                <a:off x="735" y="2049"/>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40" name="Freeform 435"/>
              <p:cNvSpPr>
                <a:spLocks/>
              </p:cNvSpPr>
              <p:nvPr/>
            </p:nvSpPr>
            <p:spPr bwMode="auto">
              <a:xfrm rot="-6630112">
                <a:off x="702" y="1976"/>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41" name="Freeform 436"/>
              <p:cNvSpPr>
                <a:spLocks/>
              </p:cNvSpPr>
              <p:nvPr/>
            </p:nvSpPr>
            <p:spPr bwMode="auto">
              <a:xfrm rot="-6630112">
                <a:off x="656" y="1947"/>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42" name="Freeform 437"/>
              <p:cNvSpPr>
                <a:spLocks/>
              </p:cNvSpPr>
              <p:nvPr/>
            </p:nvSpPr>
            <p:spPr bwMode="auto">
              <a:xfrm rot="-6630112">
                <a:off x="642" y="1998"/>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43" name="Freeform 438"/>
              <p:cNvSpPr>
                <a:spLocks/>
              </p:cNvSpPr>
              <p:nvPr/>
            </p:nvSpPr>
            <p:spPr bwMode="auto">
              <a:xfrm rot="-6630112">
                <a:off x="653" y="2083"/>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44" name="Freeform 439"/>
              <p:cNvSpPr>
                <a:spLocks/>
              </p:cNvSpPr>
              <p:nvPr/>
            </p:nvSpPr>
            <p:spPr bwMode="auto">
              <a:xfrm rot="-6630112">
                <a:off x="638" y="1929"/>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145" name="Freeform 440"/>
              <p:cNvSpPr>
                <a:spLocks/>
              </p:cNvSpPr>
              <p:nvPr/>
            </p:nvSpPr>
            <p:spPr bwMode="auto">
              <a:xfrm rot="-6630112">
                <a:off x="675" y="2157"/>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732" name="Freeform 441"/>
            <p:cNvSpPr>
              <a:spLocks/>
            </p:cNvSpPr>
            <p:nvPr/>
          </p:nvSpPr>
          <p:spPr bwMode="auto">
            <a:xfrm>
              <a:off x="4080" y="107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733" name="Group 442"/>
            <p:cNvGrpSpPr>
              <a:grpSpLocks/>
            </p:cNvGrpSpPr>
            <p:nvPr/>
          </p:nvGrpSpPr>
          <p:grpSpPr bwMode="auto">
            <a:xfrm>
              <a:off x="3408" y="1458"/>
              <a:ext cx="163" cy="155"/>
              <a:chOff x="1400" y="2127"/>
              <a:chExt cx="163" cy="155"/>
            </a:xfrm>
          </p:grpSpPr>
          <p:sp>
            <p:nvSpPr>
              <p:cNvPr id="1093" name="Freeform 443"/>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094" name="Freeform 444"/>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734" name="Freeform 445"/>
            <p:cNvSpPr>
              <a:spLocks/>
            </p:cNvSpPr>
            <p:nvPr/>
          </p:nvSpPr>
          <p:spPr bwMode="auto">
            <a:xfrm>
              <a:off x="3111" y="886"/>
              <a:ext cx="459" cy="470"/>
            </a:xfrm>
            <a:custGeom>
              <a:avLst/>
              <a:gdLst>
                <a:gd name="T0" fmla="*/ 459 w 459"/>
                <a:gd name="T1" fmla="*/ 320 h 470"/>
                <a:gd name="T2" fmla="*/ 453 w 459"/>
                <a:gd name="T3" fmla="*/ 128 h 470"/>
                <a:gd name="T4" fmla="*/ 441 w 459"/>
                <a:gd name="T5" fmla="*/ 68 h 470"/>
                <a:gd name="T6" fmla="*/ 387 w 459"/>
                <a:gd name="T7" fmla="*/ 44 h 470"/>
                <a:gd name="T8" fmla="*/ 369 w 459"/>
                <a:gd name="T9" fmla="*/ 38 h 470"/>
                <a:gd name="T10" fmla="*/ 231 w 459"/>
                <a:gd name="T11" fmla="*/ 32 h 470"/>
                <a:gd name="T12" fmla="*/ 177 w 459"/>
                <a:gd name="T13" fmla="*/ 110 h 470"/>
                <a:gd name="T14" fmla="*/ 183 w 459"/>
                <a:gd name="T15" fmla="*/ 338 h 470"/>
                <a:gd name="T16" fmla="*/ 105 w 459"/>
                <a:gd name="T17" fmla="*/ 362 h 470"/>
                <a:gd name="T18" fmla="*/ 39 w 459"/>
                <a:gd name="T19" fmla="*/ 386 h 470"/>
                <a:gd name="T20" fmla="*/ 9 w 459"/>
                <a:gd name="T21" fmla="*/ 428 h 470"/>
                <a:gd name="T22" fmla="*/ 3 w 459"/>
                <a:gd name="T23" fmla="*/ 470 h 4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9"/>
                <a:gd name="T37" fmla="*/ 0 h 470"/>
                <a:gd name="T38" fmla="*/ 459 w 459"/>
                <a:gd name="T39" fmla="*/ 470 h 4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9" h="470">
                  <a:moveTo>
                    <a:pt x="459" y="320"/>
                  </a:moveTo>
                  <a:cubicBezTo>
                    <a:pt x="457" y="256"/>
                    <a:pt x="458" y="192"/>
                    <a:pt x="453" y="128"/>
                  </a:cubicBezTo>
                  <a:cubicBezTo>
                    <a:pt x="452" y="108"/>
                    <a:pt x="458" y="79"/>
                    <a:pt x="441" y="68"/>
                  </a:cubicBezTo>
                  <a:cubicBezTo>
                    <a:pt x="412" y="49"/>
                    <a:pt x="430" y="58"/>
                    <a:pt x="387" y="44"/>
                  </a:cubicBezTo>
                  <a:cubicBezTo>
                    <a:pt x="381" y="42"/>
                    <a:pt x="369" y="38"/>
                    <a:pt x="369" y="38"/>
                  </a:cubicBezTo>
                  <a:cubicBezTo>
                    <a:pt x="331" y="0"/>
                    <a:pt x="279" y="20"/>
                    <a:pt x="231" y="32"/>
                  </a:cubicBezTo>
                  <a:cubicBezTo>
                    <a:pt x="197" y="57"/>
                    <a:pt x="187" y="70"/>
                    <a:pt x="177" y="110"/>
                  </a:cubicBezTo>
                  <a:cubicBezTo>
                    <a:pt x="184" y="197"/>
                    <a:pt x="199" y="241"/>
                    <a:pt x="183" y="338"/>
                  </a:cubicBezTo>
                  <a:cubicBezTo>
                    <a:pt x="182" y="344"/>
                    <a:pt x="110" y="361"/>
                    <a:pt x="105" y="362"/>
                  </a:cubicBezTo>
                  <a:cubicBezTo>
                    <a:pt x="83" y="371"/>
                    <a:pt x="59" y="374"/>
                    <a:pt x="39" y="386"/>
                  </a:cubicBezTo>
                  <a:cubicBezTo>
                    <a:pt x="24" y="395"/>
                    <a:pt x="19" y="414"/>
                    <a:pt x="9" y="428"/>
                  </a:cubicBezTo>
                  <a:cubicBezTo>
                    <a:pt x="0" y="454"/>
                    <a:pt x="3" y="440"/>
                    <a:pt x="3" y="470"/>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35" name="Freeform 446"/>
            <p:cNvSpPr>
              <a:spLocks/>
            </p:cNvSpPr>
            <p:nvPr/>
          </p:nvSpPr>
          <p:spPr bwMode="auto">
            <a:xfrm>
              <a:off x="3636" y="1344"/>
              <a:ext cx="366" cy="558"/>
            </a:xfrm>
            <a:custGeom>
              <a:avLst/>
              <a:gdLst>
                <a:gd name="T0" fmla="*/ 270 w 366"/>
                <a:gd name="T1" fmla="*/ 0 h 558"/>
                <a:gd name="T2" fmla="*/ 330 w 366"/>
                <a:gd name="T3" fmla="*/ 60 h 558"/>
                <a:gd name="T4" fmla="*/ 366 w 366"/>
                <a:gd name="T5" fmla="*/ 150 h 558"/>
                <a:gd name="T6" fmla="*/ 360 w 366"/>
                <a:gd name="T7" fmla="*/ 318 h 558"/>
                <a:gd name="T8" fmla="*/ 288 w 366"/>
                <a:gd name="T9" fmla="*/ 438 h 558"/>
                <a:gd name="T10" fmla="*/ 210 w 366"/>
                <a:gd name="T11" fmla="*/ 540 h 558"/>
                <a:gd name="T12" fmla="*/ 192 w 366"/>
                <a:gd name="T13" fmla="*/ 552 h 558"/>
                <a:gd name="T14" fmla="*/ 210 w 366"/>
                <a:gd name="T15" fmla="*/ 546 h 558"/>
                <a:gd name="T16" fmla="*/ 252 w 366"/>
                <a:gd name="T17" fmla="*/ 498 h 558"/>
                <a:gd name="T18" fmla="*/ 312 w 366"/>
                <a:gd name="T19" fmla="*/ 438 h 558"/>
                <a:gd name="T20" fmla="*/ 354 w 366"/>
                <a:gd name="T21" fmla="*/ 348 h 558"/>
                <a:gd name="T22" fmla="*/ 366 w 366"/>
                <a:gd name="T23" fmla="*/ 312 h 558"/>
                <a:gd name="T24" fmla="*/ 222 w 366"/>
                <a:gd name="T25" fmla="*/ 216 h 558"/>
                <a:gd name="T26" fmla="*/ 192 w 366"/>
                <a:gd name="T27" fmla="*/ 156 h 558"/>
                <a:gd name="T28" fmla="*/ 156 w 366"/>
                <a:gd name="T29" fmla="*/ 150 h 558"/>
                <a:gd name="T30" fmla="*/ 186 w 366"/>
                <a:gd name="T31" fmla="*/ 156 h 558"/>
                <a:gd name="T32" fmla="*/ 210 w 366"/>
                <a:gd name="T33" fmla="*/ 192 h 558"/>
                <a:gd name="T34" fmla="*/ 222 w 366"/>
                <a:gd name="T35" fmla="*/ 228 h 558"/>
                <a:gd name="T36" fmla="*/ 228 w 366"/>
                <a:gd name="T37" fmla="*/ 318 h 558"/>
                <a:gd name="T38" fmla="*/ 174 w 366"/>
                <a:gd name="T39" fmla="*/ 330 h 558"/>
                <a:gd name="T40" fmla="*/ 36 w 366"/>
                <a:gd name="T41" fmla="*/ 360 h 558"/>
                <a:gd name="T42" fmla="*/ 0 w 366"/>
                <a:gd name="T43" fmla="*/ 372 h 5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6"/>
                <a:gd name="T67" fmla="*/ 0 h 558"/>
                <a:gd name="T68" fmla="*/ 366 w 366"/>
                <a:gd name="T69" fmla="*/ 558 h 5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6" h="558">
                  <a:moveTo>
                    <a:pt x="270" y="0"/>
                  </a:moveTo>
                  <a:cubicBezTo>
                    <a:pt x="290" y="20"/>
                    <a:pt x="317" y="35"/>
                    <a:pt x="330" y="60"/>
                  </a:cubicBezTo>
                  <a:cubicBezTo>
                    <a:pt x="345" y="89"/>
                    <a:pt x="354" y="120"/>
                    <a:pt x="366" y="150"/>
                  </a:cubicBezTo>
                  <a:cubicBezTo>
                    <a:pt x="364" y="206"/>
                    <a:pt x="364" y="262"/>
                    <a:pt x="360" y="318"/>
                  </a:cubicBezTo>
                  <a:cubicBezTo>
                    <a:pt x="357" y="359"/>
                    <a:pt x="309" y="407"/>
                    <a:pt x="288" y="438"/>
                  </a:cubicBezTo>
                  <a:cubicBezTo>
                    <a:pt x="262" y="477"/>
                    <a:pt x="245" y="505"/>
                    <a:pt x="210" y="540"/>
                  </a:cubicBezTo>
                  <a:cubicBezTo>
                    <a:pt x="205" y="545"/>
                    <a:pt x="192" y="545"/>
                    <a:pt x="192" y="552"/>
                  </a:cubicBezTo>
                  <a:cubicBezTo>
                    <a:pt x="192" y="558"/>
                    <a:pt x="204" y="548"/>
                    <a:pt x="210" y="546"/>
                  </a:cubicBezTo>
                  <a:cubicBezTo>
                    <a:pt x="238" y="504"/>
                    <a:pt x="222" y="518"/>
                    <a:pt x="252" y="498"/>
                  </a:cubicBezTo>
                  <a:cubicBezTo>
                    <a:pt x="267" y="476"/>
                    <a:pt x="290" y="453"/>
                    <a:pt x="312" y="438"/>
                  </a:cubicBezTo>
                  <a:cubicBezTo>
                    <a:pt x="323" y="406"/>
                    <a:pt x="343" y="381"/>
                    <a:pt x="354" y="348"/>
                  </a:cubicBezTo>
                  <a:cubicBezTo>
                    <a:pt x="358" y="336"/>
                    <a:pt x="366" y="312"/>
                    <a:pt x="366" y="312"/>
                  </a:cubicBezTo>
                  <a:cubicBezTo>
                    <a:pt x="353" y="221"/>
                    <a:pt x="309" y="232"/>
                    <a:pt x="222" y="216"/>
                  </a:cubicBezTo>
                  <a:cubicBezTo>
                    <a:pt x="213" y="178"/>
                    <a:pt x="221" y="199"/>
                    <a:pt x="192" y="156"/>
                  </a:cubicBezTo>
                  <a:cubicBezTo>
                    <a:pt x="188" y="149"/>
                    <a:pt x="101" y="129"/>
                    <a:pt x="156" y="150"/>
                  </a:cubicBezTo>
                  <a:cubicBezTo>
                    <a:pt x="166" y="154"/>
                    <a:pt x="176" y="154"/>
                    <a:pt x="186" y="156"/>
                  </a:cubicBezTo>
                  <a:cubicBezTo>
                    <a:pt x="194" y="168"/>
                    <a:pt x="205" y="178"/>
                    <a:pt x="210" y="192"/>
                  </a:cubicBezTo>
                  <a:cubicBezTo>
                    <a:pt x="214" y="204"/>
                    <a:pt x="222" y="228"/>
                    <a:pt x="222" y="228"/>
                  </a:cubicBezTo>
                  <a:cubicBezTo>
                    <a:pt x="222" y="231"/>
                    <a:pt x="241" y="305"/>
                    <a:pt x="228" y="318"/>
                  </a:cubicBezTo>
                  <a:cubicBezTo>
                    <a:pt x="215" y="331"/>
                    <a:pt x="192" y="326"/>
                    <a:pt x="174" y="330"/>
                  </a:cubicBezTo>
                  <a:cubicBezTo>
                    <a:pt x="128" y="341"/>
                    <a:pt x="82" y="349"/>
                    <a:pt x="36" y="360"/>
                  </a:cubicBezTo>
                  <a:cubicBezTo>
                    <a:pt x="13" y="375"/>
                    <a:pt x="25" y="372"/>
                    <a:pt x="0" y="372"/>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36" name="Freeform 447"/>
            <p:cNvSpPr>
              <a:spLocks/>
            </p:cNvSpPr>
            <p:nvPr/>
          </p:nvSpPr>
          <p:spPr bwMode="auto">
            <a:xfrm>
              <a:off x="3744" y="1938"/>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37" name="Freeform 448"/>
            <p:cNvSpPr>
              <a:spLocks/>
            </p:cNvSpPr>
            <p:nvPr/>
          </p:nvSpPr>
          <p:spPr bwMode="auto">
            <a:xfrm>
              <a:off x="3264" y="1506"/>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38" name="Freeform 449"/>
            <p:cNvSpPr>
              <a:spLocks/>
            </p:cNvSpPr>
            <p:nvPr/>
          </p:nvSpPr>
          <p:spPr bwMode="auto">
            <a:xfrm>
              <a:off x="4272" y="1632"/>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39" name="Freeform 450"/>
            <p:cNvSpPr>
              <a:spLocks/>
            </p:cNvSpPr>
            <p:nvPr/>
          </p:nvSpPr>
          <p:spPr bwMode="auto">
            <a:xfrm>
              <a:off x="4128" y="1122"/>
              <a:ext cx="366" cy="558"/>
            </a:xfrm>
            <a:custGeom>
              <a:avLst/>
              <a:gdLst>
                <a:gd name="T0" fmla="*/ 270 w 366"/>
                <a:gd name="T1" fmla="*/ 0 h 558"/>
                <a:gd name="T2" fmla="*/ 330 w 366"/>
                <a:gd name="T3" fmla="*/ 60 h 558"/>
                <a:gd name="T4" fmla="*/ 366 w 366"/>
                <a:gd name="T5" fmla="*/ 150 h 558"/>
                <a:gd name="T6" fmla="*/ 360 w 366"/>
                <a:gd name="T7" fmla="*/ 318 h 558"/>
                <a:gd name="T8" fmla="*/ 288 w 366"/>
                <a:gd name="T9" fmla="*/ 438 h 558"/>
                <a:gd name="T10" fmla="*/ 210 w 366"/>
                <a:gd name="T11" fmla="*/ 540 h 558"/>
                <a:gd name="T12" fmla="*/ 192 w 366"/>
                <a:gd name="T13" fmla="*/ 552 h 558"/>
                <a:gd name="T14" fmla="*/ 210 w 366"/>
                <a:gd name="T15" fmla="*/ 546 h 558"/>
                <a:gd name="T16" fmla="*/ 252 w 366"/>
                <a:gd name="T17" fmla="*/ 498 h 558"/>
                <a:gd name="T18" fmla="*/ 312 w 366"/>
                <a:gd name="T19" fmla="*/ 438 h 558"/>
                <a:gd name="T20" fmla="*/ 354 w 366"/>
                <a:gd name="T21" fmla="*/ 348 h 558"/>
                <a:gd name="T22" fmla="*/ 366 w 366"/>
                <a:gd name="T23" fmla="*/ 312 h 558"/>
                <a:gd name="T24" fmla="*/ 222 w 366"/>
                <a:gd name="T25" fmla="*/ 216 h 558"/>
                <a:gd name="T26" fmla="*/ 192 w 366"/>
                <a:gd name="T27" fmla="*/ 156 h 558"/>
                <a:gd name="T28" fmla="*/ 156 w 366"/>
                <a:gd name="T29" fmla="*/ 150 h 558"/>
                <a:gd name="T30" fmla="*/ 186 w 366"/>
                <a:gd name="T31" fmla="*/ 156 h 558"/>
                <a:gd name="T32" fmla="*/ 210 w 366"/>
                <a:gd name="T33" fmla="*/ 192 h 558"/>
                <a:gd name="T34" fmla="*/ 222 w 366"/>
                <a:gd name="T35" fmla="*/ 228 h 558"/>
                <a:gd name="T36" fmla="*/ 228 w 366"/>
                <a:gd name="T37" fmla="*/ 318 h 558"/>
                <a:gd name="T38" fmla="*/ 174 w 366"/>
                <a:gd name="T39" fmla="*/ 330 h 558"/>
                <a:gd name="T40" fmla="*/ 36 w 366"/>
                <a:gd name="T41" fmla="*/ 360 h 558"/>
                <a:gd name="T42" fmla="*/ 0 w 366"/>
                <a:gd name="T43" fmla="*/ 372 h 5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6"/>
                <a:gd name="T67" fmla="*/ 0 h 558"/>
                <a:gd name="T68" fmla="*/ 366 w 366"/>
                <a:gd name="T69" fmla="*/ 558 h 5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6" h="558">
                  <a:moveTo>
                    <a:pt x="270" y="0"/>
                  </a:moveTo>
                  <a:cubicBezTo>
                    <a:pt x="290" y="20"/>
                    <a:pt x="317" y="35"/>
                    <a:pt x="330" y="60"/>
                  </a:cubicBezTo>
                  <a:cubicBezTo>
                    <a:pt x="345" y="89"/>
                    <a:pt x="354" y="120"/>
                    <a:pt x="366" y="150"/>
                  </a:cubicBezTo>
                  <a:cubicBezTo>
                    <a:pt x="364" y="206"/>
                    <a:pt x="364" y="262"/>
                    <a:pt x="360" y="318"/>
                  </a:cubicBezTo>
                  <a:cubicBezTo>
                    <a:pt x="357" y="359"/>
                    <a:pt x="309" y="407"/>
                    <a:pt x="288" y="438"/>
                  </a:cubicBezTo>
                  <a:cubicBezTo>
                    <a:pt x="262" y="477"/>
                    <a:pt x="245" y="505"/>
                    <a:pt x="210" y="540"/>
                  </a:cubicBezTo>
                  <a:cubicBezTo>
                    <a:pt x="205" y="545"/>
                    <a:pt x="192" y="545"/>
                    <a:pt x="192" y="552"/>
                  </a:cubicBezTo>
                  <a:cubicBezTo>
                    <a:pt x="192" y="558"/>
                    <a:pt x="204" y="548"/>
                    <a:pt x="210" y="546"/>
                  </a:cubicBezTo>
                  <a:cubicBezTo>
                    <a:pt x="238" y="504"/>
                    <a:pt x="222" y="518"/>
                    <a:pt x="252" y="498"/>
                  </a:cubicBezTo>
                  <a:cubicBezTo>
                    <a:pt x="267" y="476"/>
                    <a:pt x="290" y="453"/>
                    <a:pt x="312" y="438"/>
                  </a:cubicBezTo>
                  <a:cubicBezTo>
                    <a:pt x="323" y="406"/>
                    <a:pt x="343" y="381"/>
                    <a:pt x="354" y="348"/>
                  </a:cubicBezTo>
                  <a:cubicBezTo>
                    <a:pt x="358" y="336"/>
                    <a:pt x="366" y="312"/>
                    <a:pt x="366" y="312"/>
                  </a:cubicBezTo>
                  <a:cubicBezTo>
                    <a:pt x="353" y="221"/>
                    <a:pt x="309" y="232"/>
                    <a:pt x="222" y="216"/>
                  </a:cubicBezTo>
                  <a:cubicBezTo>
                    <a:pt x="213" y="178"/>
                    <a:pt x="221" y="199"/>
                    <a:pt x="192" y="156"/>
                  </a:cubicBezTo>
                  <a:cubicBezTo>
                    <a:pt x="188" y="149"/>
                    <a:pt x="101" y="129"/>
                    <a:pt x="156" y="150"/>
                  </a:cubicBezTo>
                  <a:cubicBezTo>
                    <a:pt x="166" y="154"/>
                    <a:pt x="176" y="154"/>
                    <a:pt x="186" y="156"/>
                  </a:cubicBezTo>
                  <a:cubicBezTo>
                    <a:pt x="194" y="168"/>
                    <a:pt x="205" y="178"/>
                    <a:pt x="210" y="192"/>
                  </a:cubicBezTo>
                  <a:cubicBezTo>
                    <a:pt x="214" y="204"/>
                    <a:pt x="222" y="228"/>
                    <a:pt x="222" y="228"/>
                  </a:cubicBezTo>
                  <a:cubicBezTo>
                    <a:pt x="222" y="231"/>
                    <a:pt x="241" y="305"/>
                    <a:pt x="228" y="318"/>
                  </a:cubicBezTo>
                  <a:cubicBezTo>
                    <a:pt x="215" y="331"/>
                    <a:pt x="192" y="326"/>
                    <a:pt x="174" y="330"/>
                  </a:cubicBezTo>
                  <a:cubicBezTo>
                    <a:pt x="128" y="341"/>
                    <a:pt x="82" y="349"/>
                    <a:pt x="36" y="360"/>
                  </a:cubicBezTo>
                  <a:cubicBezTo>
                    <a:pt x="13" y="375"/>
                    <a:pt x="25" y="372"/>
                    <a:pt x="0" y="372"/>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40" name="Freeform 451"/>
            <p:cNvSpPr>
              <a:spLocks/>
            </p:cNvSpPr>
            <p:nvPr/>
          </p:nvSpPr>
          <p:spPr bwMode="auto">
            <a:xfrm>
              <a:off x="2784" y="1362"/>
              <a:ext cx="366" cy="558"/>
            </a:xfrm>
            <a:custGeom>
              <a:avLst/>
              <a:gdLst>
                <a:gd name="T0" fmla="*/ 270 w 366"/>
                <a:gd name="T1" fmla="*/ 0 h 558"/>
                <a:gd name="T2" fmla="*/ 330 w 366"/>
                <a:gd name="T3" fmla="*/ 60 h 558"/>
                <a:gd name="T4" fmla="*/ 366 w 366"/>
                <a:gd name="T5" fmla="*/ 150 h 558"/>
                <a:gd name="T6" fmla="*/ 360 w 366"/>
                <a:gd name="T7" fmla="*/ 318 h 558"/>
                <a:gd name="T8" fmla="*/ 288 w 366"/>
                <a:gd name="T9" fmla="*/ 438 h 558"/>
                <a:gd name="T10" fmla="*/ 210 w 366"/>
                <a:gd name="T11" fmla="*/ 540 h 558"/>
                <a:gd name="T12" fmla="*/ 192 w 366"/>
                <a:gd name="T13" fmla="*/ 552 h 558"/>
                <a:gd name="T14" fmla="*/ 210 w 366"/>
                <a:gd name="T15" fmla="*/ 546 h 558"/>
                <a:gd name="T16" fmla="*/ 252 w 366"/>
                <a:gd name="T17" fmla="*/ 498 h 558"/>
                <a:gd name="T18" fmla="*/ 312 w 366"/>
                <a:gd name="T19" fmla="*/ 438 h 558"/>
                <a:gd name="T20" fmla="*/ 354 w 366"/>
                <a:gd name="T21" fmla="*/ 348 h 558"/>
                <a:gd name="T22" fmla="*/ 366 w 366"/>
                <a:gd name="T23" fmla="*/ 312 h 558"/>
                <a:gd name="T24" fmla="*/ 222 w 366"/>
                <a:gd name="T25" fmla="*/ 216 h 558"/>
                <a:gd name="T26" fmla="*/ 192 w 366"/>
                <a:gd name="T27" fmla="*/ 156 h 558"/>
                <a:gd name="T28" fmla="*/ 156 w 366"/>
                <a:gd name="T29" fmla="*/ 150 h 558"/>
                <a:gd name="T30" fmla="*/ 186 w 366"/>
                <a:gd name="T31" fmla="*/ 156 h 558"/>
                <a:gd name="T32" fmla="*/ 210 w 366"/>
                <a:gd name="T33" fmla="*/ 192 h 558"/>
                <a:gd name="T34" fmla="*/ 222 w 366"/>
                <a:gd name="T35" fmla="*/ 228 h 558"/>
                <a:gd name="T36" fmla="*/ 228 w 366"/>
                <a:gd name="T37" fmla="*/ 318 h 558"/>
                <a:gd name="T38" fmla="*/ 174 w 366"/>
                <a:gd name="T39" fmla="*/ 330 h 558"/>
                <a:gd name="T40" fmla="*/ 36 w 366"/>
                <a:gd name="T41" fmla="*/ 360 h 558"/>
                <a:gd name="T42" fmla="*/ 0 w 366"/>
                <a:gd name="T43" fmla="*/ 372 h 5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6"/>
                <a:gd name="T67" fmla="*/ 0 h 558"/>
                <a:gd name="T68" fmla="*/ 366 w 366"/>
                <a:gd name="T69" fmla="*/ 558 h 5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6" h="558">
                  <a:moveTo>
                    <a:pt x="270" y="0"/>
                  </a:moveTo>
                  <a:cubicBezTo>
                    <a:pt x="290" y="20"/>
                    <a:pt x="317" y="35"/>
                    <a:pt x="330" y="60"/>
                  </a:cubicBezTo>
                  <a:cubicBezTo>
                    <a:pt x="345" y="89"/>
                    <a:pt x="354" y="120"/>
                    <a:pt x="366" y="150"/>
                  </a:cubicBezTo>
                  <a:cubicBezTo>
                    <a:pt x="364" y="206"/>
                    <a:pt x="364" y="262"/>
                    <a:pt x="360" y="318"/>
                  </a:cubicBezTo>
                  <a:cubicBezTo>
                    <a:pt x="357" y="359"/>
                    <a:pt x="309" y="407"/>
                    <a:pt x="288" y="438"/>
                  </a:cubicBezTo>
                  <a:cubicBezTo>
                    <a:pt x="262" y="477"/>
                    <a:pt x="245" y="505"/>
                    <a:pt x="210" y="540"/>
                  </a:cubicBezTo>
                  <a:cubicBezTo>
                    <a:pt x="205" y="545"/>
                    <a:pt x="192" y="545"/>
                    <a:pt x="192" y="552"/>
                  </a:cubicBezTo>
                  <a:cubicBezTo>
                    <a:pt x="192" y="558"/>
                    <a:pt x="204" y="548"/>
                    <a:pt x="210" y="546"/>
                  </a:cubicBezTo>
                  <a:cubicBezTo>
                    <a:pt x="238" y="504"/>
                    <a:pt x="222" y="518"/>
                    <a:pt x="252" y="498"/>
                  </a:cubicBezTo>
                  <a:cubicBezTo>
                    <a:pt x="267" y="476"/>
                    <a:pt x="290" y="453"/>
                    <a:pt x="312" y="438"/>
                  </a:cubicBezTo>
                  <a:cubicBezTo>
                    <a:pt x="323" y="406"/>
                    <a:pt x="343" y="381"/>
                    <a:pt x="354" y="348"/>
                  </a:cubicBezTo>
                  <a:cubicBezTo>
                    <a:pt x="358" y="336"/>
                    <a:pt x="366" y="312"/>
                    <a:pt x="366" y="312"/>
                  </a:cubicBezTo>
                  <a:cubicBezTo>
                    <a:pt x="353" y="221"/>
                    <a:pt x="309" y="232"/>
                    <a:pt x="222" y="216"/>
                  </a:cubicBezTo>
                  <a:cubicBezTo>
                    <a:pt x="213" y="178"/>
                    <a:pt x="221" y="199"/>
                    <a:pt x="192" y="156"/>
                  </a:cubicBezTo>
                  <a:cubicBezTo>
                    <a:pt x="188" y="149"/>
                    <a:pt x="101" y="129"/>
                    <a:pt x="156" y="150"/>
                  </a:cubicBezTo>
                  <a:cubicBezTo>
                    <a:pt x="166" y="154"/>
                    <a:pt x="176" y="154"/>
                    <a:pt x="186" y="156"/>
                  </a:cubicBezTo>
                  <a:cubicBezTo>
                    <a:pt x="194" y="168"/>
                    <a:pt x="205" y="178"/>
                    <a:pt x="210" y="192"/>
                  </a:cubicBezTo>
                  <a:cubicBezTo>
                    <a:pt x="214" y="204"/>
                    <a:pt x="222" y="228"/>
                    <a:pt x="222" y="228"/>
                  </a:cubicBezTo>
                  <a:cubicBezTo>
                    <a:pt x="222" y="231"/>
                    <a:pt x="241" y="305"/>
                    <a:pt x="228" y="318"/>
                  </a:cubicBezTo>
                  <a:cubicBezTo>
                    <a:pt x="215" y="331"/>
                    <a:pt x="192" y="326"/>
                    <a:pt x="174" y="330"/>
                  </a:cubicBezTo>
                  <a:cubicBezTo>
                    <a:pt x="128" y="341"/>
                    <a:pt x="82" y="349"/>
                    <a:pt x="36" y="360"/>
                  </a:cubicBezTo>
                  <a:cubicBezTo>
                    <a:pt x="13" y="375"/>
                    <a:pt x="25" y="372"/>
                    <a:pt x="0" y="372"/>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41" name="Freeform 452"/>
            <p:cNvSpPr>
              <a:spLocks/>
            </p:cNvSpPr>
            <p:nvPr/>
          </p:nvSpPr>
          <p:spPr bwMode="auto">
            <a:xfrm>
              <a:off x="3312" y="1122"/>
              <a:ext cx="366" cy="558"/>
            </a:xfrm>
            <a:custGeom>
              <a:avLst/>
              <a:gdLst>
                <a:gd name="T0" fmla="*/ 270 w 366"/>
                <a:gd name="T1" fmla="*/ 0 h 558"/>
                <a:gd name="T2" fmla="*/ 330 w 366"/>
                <a:gd name="T3" fmla="*/ 60 h 558"/>
                <a:gd name="T4" fmla="*/ 366 w 366"/>
                <a:gd name="T5" fmla="*/ 150 h 558"/>
                <a:gd name="T6" fmla="*/ 360 w 366"/>
                <a:gd name="T7" fmla="*/ 318 h 558"/>
                <a:gd name="T8" fmla="*/ 288 w 366"/>
                <a:gd name="T9" fmla="*/ 438 h 558"/>
                <a:gd name="T10" fmla="*/ 210 w 366"/>
                <a:gd name="T11" fmla="*/ 540 h 558"/>
                <a:gd name="T12" fmla="*/ 192 w 366"/>
                <a:gd name="T13" fmla="*/ 552 h 558"/>
                <a:gd name="T14" fmla="*/ 210 w 366"/>
                <a:gd name="T15" fmla="*/ 546 h 558"/>
                <a:gd name="T16" fmla="*/ 252 w 366"/>
                <a:gd name="T17" fmla="*/ 498 h 558"/>
                <a:gd name="T18" fmla="*/ 312 w 366"/>
                <a:gd name="T19" fmla="*/ 438 h 558"/>
                <a:gd name="T20" fmla="*/ 354 w 366"/>
                <a:gd name="T21" fmla="*/ 348 h 558"/>
                <a:gd name="T22" fmla="*/ 366 w 366"/>
                <a:gd name="T23" fmla="*/ 312 h 558"/>
                <a:gd name="T24" fmla="*/ 222 w 366"/>
                <a:gd name="T25" fmla="*/ 216 h 558"/>
                <a:gd name="T26" fmla="*/ 192 w 366"/>
                <a:gd name="T27" fmla="*/ 156 h 558"/>
                <a:gd name="T28" fmla="*/ 156 w 366"/>
                <a:gd name="T29" fmla="*/ 150 h 558"/>
                <a:gd name="T30" fmla="*/ 186 w 366"/>
                <a:gd name="T31" fmla="*/ 156 h 558"/>
                <a:gd name="T32" fmla="*/ 210 w 366"/>
                <a:gd name="T33" fmla="*/ 192 h 558"/>
                <a:gd name="T34" fmla="*/ 222 w 366"/>
                <a:gd name="T35" fmla="*/ 228 h 558"/>
                <a:gd name="T36" fmla="*/ 228 w 366"/>
                <a:gd name="T37" fmla="*/ 318 h 558"/>
                <a:gd name="T38" fmla="*/ 174 w 366"/>
                <a:gd name="T39" fmla="*/ 330 h 558"/>
                <a:gd name="T40" fmla="*/ 36 w 366"/>
                <a:gd name="T41" fmla="*/ 360 h 558"/>
                <a:gd name="T42" fmla="*/ 0 w 366"/>
                <a:gd name="T43" fmla="*/ 372 h 5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6"/>
                <a:gd name="T67" fmla="*/ 0 h 558"/>
                <a:gd name="T68" fmla="*/ 366 w 366"/>
                <a:gd name="T69" fmla="*/ 558 h 5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6" h="558">
                  <a:moveTo>
                    <a:pt x="270" y="0"/>
                  </a:moveTo>
                  <a:cubicBezTo>
                    <a:pt x="290" y="20"/>
                    <a:pt x="317" y="35"/>
                    <a:pt x="330" y="60"/>
                  </a:cubicBezTo>
                  <a:cubicBezTo>
                    <a:pt x="345" y="89"/>
                    <a:pt x="354" y="120"/>
                    <a:pt x="366" y="150"/>
                  </a:cubicBezTo>
                  <a:cubicBezTo>
                    <a:pt x="364" y="206"/>
                    <a:pt x="364" y="262"/>
                    <a:pt x="360" y="318"/>
                  </a:cubicBezTo>
                  <a:cubicBezTo>
                    <a:pt x="357" y="359"/>
                    <a:pt x="309" y="407"/>
                    <a:pt x="288" y="438"/>
                  </a:cubicBezTo>
                  <a:cubicBezTo>
                    <a:pt x="262" y="477"/>
                    <a:pt x="245" y="505"/>
                    <a:pt x="210" y="540"/>
                  </a:cubicBezTo>
                  <a:cubicBezTo>
                    <a:pt x="205" y="545"/>
                    <a:pt x="192" y="545"/>
                    <a:pt x="192" y="552"/>
                  </a:cubicBezTo>
                  <a:cubicBezTo>
                    <a:pt x="192" y="558"/>
                    <a:pt x="204" y="548"/>
                    <a:pt x="210" y="546"/>
                  </a:cubicBezTo>
                  <a:cubicBezTo>
                    <a:pt x="238" y="504"/>
                    <a:pt x="222" y="518"/>
                    <a:pt x="252" y="498"/>
                  </a:cubicBezTo>
                  <a:cubicBezTo>
                    <a:pt x="267" y="476"/>
                    <a:pt x="290" y="453"/>
                    <a:pt x="312" y="438"/>
                  </a:cubicBezTo>
                  <a:cubicBezTo>
                    <a:pt x="323" y="406"/>
                    <a:pt x="343" y="381"/>
                    <a:pt x="354" y="348"/>
                  </a:cubicBezTo>
                  <a:cubicBezTo>
                    <a:pt x="358" y="336"/>
                    <a:pt x="366" y="312"/>
                    <a:pt x="366" y="312"/>
                  </a:cubicBezTo>
                  <a:cubicBezTo>
                    <a:pt x="353" y="221"/>
                    <a:pt x="309" y="232"/>
                    <a:pt x="222" y="216"/>
                  </a:cubicBezTo>
                  <a:cubicBezTo>
                    <a:pt x="213" y="178"/>
                    <a:pt x="221" y="199"/>
                    <a:pt x="192" y="156"/>
                  </a:cubicBezTo>
                  <a:cubicBezTo>
                    <a:pt x="188" y="149"/>
                    <a:pt x="101" y="129"/>
                    <a:pt x="156" y="150"/>
                  </a:cubicBezTo>
                  <a:cubicBezTo>
                    <a:pt x="166" y="154"/>
                    <a:pt x="176" y="154"/>
                    <a:pt x="186" y="156"/>
                  </a:cubicBezTo>
                  <a:cubicBezTo>
                    <a:pt x="194" y="168"/>
                    <a:pt x="205" y="178"/>
                    <a:pt x="210" y="192"/>
                  </a:cubicBezTo>
                  <a:cubicBezTo>
                    <a:pt x="214" y="204"/>
                    <a:pt x="222" y="228"/>
                    <a:pt x="222" y="228"/>
                  </a:cubicBezTo>
                  <a:cubicBezTo>
                    <a:pt x="222" y="231"/>
                    <a:pt x="241" y="305"/>
                    <a:pt x="228" y="318"/>
                  </a:cubicBezTo>
                  <a:cubicBezTo>
                    <a:pt x="215" y="331"/>
                    <a:pt x="192" y="326"/>
                    <a:pt x="174" y="330"/>
                  </a:cubicBezTo>
                  <a:cubicBezTo>
                    <a:pt x="128" y="341"/>
                    <a:pt x="82" y="349"/>
                    <a:pt x="36" y="360"/>
                  </a:cubicBezTo>
                  <a:cubicBezTo>
                    <a:pt x="13" y="375"/>
                    <a:pt x="25" y="372"/>
                    <a:pt x="0" y="372"/>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42" name="Freeform 453"/>
            <p:cNvSpPr>
              <a:spLocks/>
            </p:cNvSpPr>
            <p:nvPr/>
          </p:nvSpPr>
          <p:spPr bwMode="auto">
            <a:xfrm>
              <a:off x="2907" y="720"/>
              <a:ext cx="1793" cy="1837"/>
            </a:xfrm>
            <a:custGeom>
              <a:avLst/>
              <a:gdLst>
                <a:gd name="T0" fmla="*/ 1737 w 1793"/>
                <a:gd name="T1" fmla="*/ 378 h 1837"/>
                <a:gd name="T2" fmla="*/ 1671 w 1793"/>
                <a:gd name="T3" fmla="*/ 342 h 1837"/>
                <a:gd name="T4" fmla="*/ 1611 w 1793"/>
                <a:gd name="T5" fmla="*/ 270 h 1837"/>
                <a:gd name="T6" fmla="*/ 1527 w 1793"/>
                <a:gd name="T7" fmla="*/ 168 h 1837"/>
                <a:gd name="T8" fmla="*/ 1431 w 1793"/>
                <a:gd name="T9" fmla="*/ 108 h 1837"/>
                <a:gd name="T10" fmla="*/ 1329 w 1793"/>
                <a:gd name="T11" fmla="*/ 42 h 1837"/>
                <a:gd name="T12" fmla="*/ 1257 w 1793"/>
                <a:gd name="T13" fmla="*/ 24 h 1837"/>
                <a:gd name="T14" fmla="*/ 957 w 1793"/>
                <a:gd name="T15" fmla="*/ 30 h 1837"/>
                <a:gd name="T16" fmla="*/ 771 w 1793"/>
                <a:gd name="T17" fmla="*/ 30 h 1837"/>
                <a:gd name="T18" fmla="*/ 627 w 1793"/>
                <a:gd name="T19" fmla="*/ 18 h 1837"/>
                <a:gd name="T20" fmla="*/ 561 w 1793"/>
                <a:gd name="T21" fmla="*/ 0 h 1837"/>
                <a:gd name="T22" fmla="*/ 477 w 1793"/>
                <a:gd name="T23" fmla="*/ 6 h 1837"/>
                <a:gd name="T24" fmla="*/ 411 w 1793"/>
                <a:gd name="T25" fmla="*/ 72 h 1837"/>
                <a:gd name="T26" fmla="*/ 327 w 1793"/>
                <a:gd name="T27" fmla="*/ 252 h 1837"/>
                <a:gd name="T28" fmla="*/ 297 w 1793"/>
                <a:gd name="T29" fmla="*/ 342 h 1837"/>
                <a:gd name="T30" fmla="*/ 171 w 1793"/>
                <a:gd name="T31" fmla="*/ 474 h 1837"/>
                <a:gd name="T32" fmla="*/ 129 w 1793"/>
                <a:gd name="T33" fmla="*/ 522 h 1837"/>
                <a:gd name="T34" fmla="*/ 105 w 1793"/>
                <a:gd name="T35" fmla="*/ 654 h 1837"/>
                <a:gd name="T36" fmla="*/ 87 w 1793"/>
                <a:gd name="T37" fmla="*/ 774 h 1837"/>
                <a:gd name="T38" fmla="*/ 51 w 1793"/>
                <a:gd name="T39" fmla="*/ 882 h 1837"/>
                <a:gd name="T40" fmla="*/ 27 w 1793"/>
                <a:gd name="T41" fmla="*/ 924 h 1837"/>
                <a:gd name="T42" fmla="*/ 15 w 1793"/>
                <a:gd name="T43" fmla="*/ 960 h 1837"/>
                <a:gd name="T44" fmla="*/ 87 w 1793"/>
                <a:gd name="T45" fmla="*/ 1212 h 1837"/>
                <a:gd name="T46" fmla="*/ 177 w 1793"/>
                <a:gd name="T47" fmla="*/ 1356 h 1837"/>
                <a:gd name="T48" fmla="*/ 237 w 1793"/>
                <a:gd name="T49" fmla="*/ 1434 h 1837"/>
                <a:gd name="T50" fmla="*/ 315 w 1793"/>
                <a:gd name="T51" fmla="*/ 1482 h 1837"/>
                <a:gd name="T52" fmla="*/ 405 w 1793"/>
                <a:gd name="T53" fmla="*/ 1536 h 1837"/>
                <a:gd name="T54" fmla="*/ 495 w 1793"/>
                <a:gd name="T55" fmla="*/ 1596 h 1837"/>
                <a:gd name="T56" fmla="*/ 585 w 1793"/>
                <a:gd name="T57" fmla="*/ 1650 h 1837"/>
                <a:gd name="T58" fmla="*/ 621 w 1793"/>
                <a:gd name="T59" fmla="*/ 1680 h 1837"/>
                <a:gd name="T60" fmla="*/ 639 w 1793"/>
                <a:gd name="T61" fmla="*/ 1686 h 1837"/>
                <a:gd name="T62" fmla="*/ 711 w 1793"/>
                <a:gd name="T63" fmla="*/ 1734 h 1837"/>
                <a:gd name="T64" fmla="*/ 909 w 1793"/>
                <a:gd name="T65" fmla="*/ 1836 h 1837"/>
                <a:gd name="T66" fmla="*/ 1131 w 1793"/>
                <a:gd name="T67" fmla="*/ 1776 h 1837"/>
                <a:gd name="T68" fmla="*/ 1155 w 1793"/>
                <a:gd name="T69" fmla="*/ 1740 h 1837"/>
                <a:gd name="T70" fmla="*/ 1185 w 1793"/>
                <a:gd name="T71" fmla="*/ 1698 h 1837"/>
                <a:gd name="T72" fmla="*/ 1341 w 1793"/>
                <a:gd name="T73" fmla="*/ 1638 h 1837"/>
                <a:gd name="T74" fmla="*/ 1425 w 1793"/>
                <a:gd name="T75" fmla="*/ 1590 h 1837"/>
                <a:gd name="T76" fmla="*/ 1443 w 1793"/>
                <a:gd name="T77" fmla="*/ 1578 h 1837"/>
                <a:gd name="T78" fmla="*/ 1545 w 1793"/>
                <a:gd name="T79" fmla="*/ 1488 h 1837"/>
                <a:gd name="T80" fmla="*/ 1587 w 1793"/>
                <a:gd name="T81" fmla="*/ 1434 h 1837"/>
                <a:gd name="T82" fmla="*/ 1647 w 1793"/>
                <a:gd name="T83" fmla="*/ 1326 h 1837"/>
                <a:gd name="T84" fmla="*/ 1695 w 1793"/>
                <a:gd name="T85" fmla="*/ 1116 h 1837"/>
                <a:gd name="T86" fmla="*/ 1719 w 1793"/>
                <a:gd name="T87" fmla="*/ 1056 h 1837"/>
                <a:gd name="T88" fmla="*/ 1725 w 1793"/>
                <a:gd name="T89" fmla="*/ 954 h 1837"/>
                <a:gd name="T90" fmla="*/ 1731 w 1793"/>
                <a:gd name="T91" fmla="*/ 936 h 1837"/>
                <a:gd name="T92" fmla="*/ 1707 w 1793"/>
                <a:gd name="T93" fmla="*/ 924 h 1837"/>
                <a:gd name="T94" fmla="*/ 1761 w 1793"/>
                <a:gd name="T95" fmla="*/ 822 h 1837"/>
                <a:gd name="T96" fmla="*/ 1779 w 1793"/>
                <a:gd name="T97" fmla="*/ 696 h 1837"/>
                <a:gd name="T98" fmla="*/ 1761 w 1793"/>
                <a:gd name="T99" fmla="*/ 474 h 1837"/>
                <a:gd name="T100" fmla="*/ 1713 w 1793"/>
                <a:gd name="T101" fmla="*/ 462 h 1837"/>
                <a:gd name="T102" fmla="*/ 1719 w 1793"/>
                <a:gd name="T103" fmla="*/ 432 h 1837"/>
                <a:gd name="T104" fmla="*/ 1773 w 1793"/>
                <a:gd name="T105" fmla="*/ 480 h 1837"/>
                <a:gd name="T106" fmla="*/ 1701 w 1793"/>
                <a:gd name="T107" fmla="*/ 354 h 1837"/>
                <a:gd name="T108" fmla="*/ 1677 w 1793"/>
                <a:gd name="T109" fmla="*/ 330 h 1837"/>
                <a:gd name="T110" fmla="*/ 1659 w 1793"/>
                <a:gd name="T111" fmla="*/ 318 h 183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93"/>
                <a:gd name="T169" fmla="*/ 0 h 1837"/>
                <a:gd name="T170" fmla="*/ 1793 w 1793"/>
                <a:gd name="T171" fmla="*/ 1837 h 183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93" h="1837">
                  <a:moveTo>
                    <a:pt x="1737" y="378"/>
                  </a:moveTo>
                  <a:cubicBezTo>
                    <a:pt x="1704" y="371"/>
                    <a:pt x="1698" y="360"/>
                    <a:pt x="1671" y="342"/>
                  </a:cubicBezTo>
                  <a:cubicBezTo>
                    <a:pt x="1659" y="312"/>
                    <a:pt x="1639" y="288"/>
                    <a:pt x="1611" y="270"/>
                  </a:cubicBezTo>
                  <a:cubicBezTo>
                    <a:pt x="1586" y="232"/>
                    <a:pt x="1559" y="200"/>
                    <a:pt x="1527" y="168"/>
                  </a:cubicBezTo>
                  <a:cubicBezTo>
                    <a:pt x="1505" y="146"/>
                    <a:pt x="1458" y="126"/>
                    <a:pt x="1431" y="108"/>
                  </a:cubicBezTo>
                  <a:cubicBezTo>
                    <a:pt x="1401" y="62"/>
                    <a:pt x="1383" y="50"/>
                    <a:pt x="1329" y="42"/>
                  </a:cubicBezTo>
                  <a:cubicBezTo>
                    <a:pt x="1281" y="26"/>
                    <a:pt x="1305" y="32"/>
                    <a:pt x="1257" y="24"/>
                  </a:cubicBezTo>
                  <a:cubicBezTo>
                    <a:pt x="1134" y="29"/>
                    <a:pt x="1080" y="35"/>
                    <a:pt x="957" y="30"/>
                  </a:cubicBezTo>
                  <a:cubicBezTo>
                    <a:pt x="877" y="10"/>
                    <a:pt x="966" y="30"/>
                    <a:pt x="771" y="30"/>
                  </a:cubicBezTo>
                  <a:cubicBezTo>
                    <a:pt x="728" y="30"/>
                    <a:pt x="672" y="23"/>
                    <a:pt x="627" y="18"/>
                  </a:cubicBezTo>
                  <a:cubicBezTo>
                    <a:pt x="605" y="12"/>
                    <a:pt x="583" y="6"/>
                    <a:pt x="561" y="0"/>
                  </a:cubicBezTo>
                  <a:cubicBezTo>
                    <a:pt x="533" y="2"/>
                    <a:pt x="504" y="0"/>
                    <a:pt x="477" y="6"/>
                  </a:cubicBezTo>
                  <a:cubicBezTo>
                    <a:pt x="463" y="9"/>
                    <a:pt x="420" y="59"/>
                    <a:pt x="411" y="72"/>
                  </a:cubicBezTo>
                  <a:cubicBezTo>
                    <a:pt x="371" y="128"/>
                    <a:pt x="349" y="187"/>
                    <a:pt x="327" y="252"/>
                  </a:cubicBezTo>
                  <a:cubicBezTo>
                    <a:pt x="316" y="284"/>
                    <a:pt x="316" y="313"/>
                    <a:pt x="297" y="342"/>
                  </a:cubicBezTo>
                  <a:cubicBezTo>
                    <a:pt x="284" y="392"/>
                    <a:pt x="221" y="461"/>
                    <a:pt x="171" y="474"/>
                  </a:cubicBezTo>
                  <a:cubicBezTo>
                    <a:pt x="163" y="498"/>
                    <a:pt x="147" y="504"/>
                    <a:pt x="129" y="522"/>
                  </a:cubicBezTo>
                  <a:cubicBezTo>
                    <a:pt x="118" y="565"/>
                    <a:pt x="119" y="613"/>
                    <a:pt x="105" y="654"/>
                  </a:cubicBezTo>
                  <a:cubicBezTo>
                    <a:pt x="101" y="694"/>
                    <a:pt x="100" y="736"/>
                    <a:pt x="87" y="774"/>
                  </a:cubicBezTo>
                  <a:cubicBezTo>
                    <a:pt x="81" y="813"/>
                    <a:pt x="86" y="859"/>
                    <a:pt x="51" y="882"/>
                  </a:cubicBezTo>
                  <a:cubicBezTo>
                    <a:pt x="40" y="898"/>
                    <a:pt x="35" y="905"/>
                    <a:pt x="27" y="924"/>
                  </a:cubicBezTo>
                  <a:cubicBezTo>
                    <a:pt x="22" y="936"/>
                    <a:pt x="15" y="960"/>
                    <a:pt x="15" y="960"/>
                  </a:cubicBezTo>
                  <a:cubicBezTo>
                    <a:pt x="0" y="1062"/>
                    <a:pt x="16" y="1141"/>
                    <a:pt x="87" y="1212"/>
                  </a:cubicBezTo>
                  <a:cubicBezTo>
                    <a:pt x="100" y="1252"/>
                    <a:pt x="142" y="1333"/>
                    <a:pt x="177" y="1356"/>
                  </a:cubicBezTo>
                  <a:cubicBezTo>
                    <a:pt x="193" y="1380"/>
                    <a:pt x="216" y="1415"/>
                    <a:pt x="237" y="1434"/>
                  </a:cubicBezTo>
                  <a:cubicBezTo>
                    <a:pt x="261" y="1455"/>
                    <a:pt x="291" y="1462"/>
                    <a:pt x="315" y="1482"/>
                  </a:cubicBezTo>
                  <a:cubicBezTo>
                    <a:pt x="343" y="1505"/>
                    <a:pt x="370" y="1524"/>
                    <a:pt x="405" y="1536"/>
                  </a:cubicBezTo>
                  <a:cubicBezTo>
                    <a:pt x="430" y="1561"/>
                    <a:pt x="465" y="1576"/>
                    <a:pt x="495" y="1596"/>
                  </a:cubicBezTo>
                  <a:cubicBezTo>
                    <a:pt x="515" y="1626"/>
                    <a:pt x="553" y="1634"/>
                    <a:pt x="585" y="1650"/>
                  </a:cubicBezTo>
                  <a:cubicBezTo>
                    <a:pt x="624" y="1670"/>
                    <a:pt x="581" y="1653"/>
                    <a:pt x="621" y="1680"/>
                  </a:cubicBezTo>
                  <a:cubicBezTo>
                    <a:pt x="626" y="1684"/>
                    <a:pt x="633" y="1683"/>
                    <a:pt x="639" y="1686"/>
                  </a:cubicBezTo>
                  <a:cubicBezTo>
                    <a:pt x="665" y="1700"/>
                    <a:pt x="684" y="1725"/>
                    <a:pt x="711" y="1734"/>
                  </a:cubicBezTo>
                  <a:cubicBezTo>
                    <a:pt x="771" y="1779"/>
                    <a:pt x="836" y="1812"/>
                    <a:pt x="909" y="1836"/>
                  </a:cubicBezTo>
                  <a:cubicBezTo>
                    <a:pt x="1063" y="1824"/>
                    <a:pt x="1039" y="1837"/>
                    <a:pt x="1131" y="1776"/>
                  </a:cubicBezTo>
                  <a:cubicBezTo>
                    <a:pt x="1139" y="1764"/>
                    <a:pt x="1150" y="1754"/>
                    <a:pt x="1155" y="1740"/>
                  </a:cubicBezTo>
                  <a:cubicBezTo>
                    <a:pt x="1169" y="1698"/>
                    <a:pt x="1155" y="1708"/>
                    <a:pt x="1185" y="1698"/>
                  </a:cubicBezTo>
                  <a:cubicBezTo>
                    <a:pt x="1218" y="1648"/>
                    <a:pt x="1291" y="1661"/>
                    <a:pt x="1341" y="1638"/>
                  </a:cubicBezTo>
                  <a:cubicBezTo>
                    <a:pt x="1389" y="1616"/>
                    <a:pt x="1385" y="1617"/>
                    <a:pt x="1425" y="1590"/>
                  </a:cubicBezTo>
                  <a:cubicBezTo>
                    <a:pt x="1431" y="1586"/>
                    <a:pt x="1443" y="1578"/>
                    <a:pt x="1443" y="1578"/>
                  </a:cubicBezTo>
                  <a:cubicBezTo>
                    <a:pt x="1467" y="1542"/>
                    <a:pt x="1505" y="1508"/>
                    <a:pt x="1545" y="1488"/>
                  </a:cubicBezTo>
                  <a:cubicBezTo>
                    <a:pt x="1553" y="1463"/>
                    <a:pt x="1565" y="1449"/>
                    <a:pt x="1587" y="1434"/>
                  </a:cubicBezTo>
                  <a:cubicBezTo>
                    <a:pt x="1597" y="1404"/>
                    <a:pt x="1627" y="1352"/>
                    <a:pt x="1647" y="1326"/>
                  </a:cubicBezTo>
                  <a:cubicBezTo>
                    <a:pt x="1653" y="1258"/>
                    <a:pt x="1656" y="1175"/>
                    <a:pt x="1695" y="1116"/>
                  </a:cubicBezTo>
                  <a:cubicBezTo>
                    <a:pt x="1701" y="1093"/>
                    <a:pt x="1712" y="1078"/>
                    <a:pt x="1719" y="1056"/>
                  </a:cubicBezTo>
                  <a:cubicBezTo>
                    <a:pt x="1721" y="1022"/>
                    <a:pt x="1722" y="988"/>
                    <a:pt x="1725" y="954"/>
                  </a:cubicBezTo>
                  <a:cubicBezTo>
                    <a:pt x="1726" y="948"/>
                    <a:pt x="1734" y="941"/>
                    <a:pt x="1731" y="936"/>
                  </a:cubicBezTo>
                  <a:cubicBezTo>
                    <a:pt x="1726" y="928"/>
                    <a:pt x="1715" y="928"/>
                    <a:pt x="1707" y="924"/>
                  </a:cubicBezTo>
                  <a:cubicBezTo>
                    <a:pt x="1732" y="891"/>
                    <a:pt x="1743" y="858"/>
                    <a:pt x="1761" y="822"/>
                  </a:cubicBezTo>
                  <a:cubicBezTo>
                    <a:pt x="1768" y="779"/>
                    <a:pt x="1775" y="739"/>
                    <a:pt x="1779" y="696"/>
                  </a:cubicBezTo>
                  <a:cubicBezTo>
                    <a:pt x="1773" y="497"/>
                    <a:pt x="1793" y="569"/>
                    <a:pt x="1761" y="474"/>
                  </a:cubicBezTo>
                  <a:cubicBezTo>
                    <a:pt x="1756" y="458"/>
                    <a:pt x="1729" y="467"/>
                    <a:pt x="1713" y="462"/>
                  </a:cubicBezTo>
                  <a:cubicBezTo>
                    <a:pt x="1715" y="452"/>
                    <a:pt x="1709" y="434"/>
                    <a:pt x="1719" y="432"/>
                  </a:cubicBezTo>
                  <a:cubicBezTo>
                    <a:pt x="1724" y="431"/>
                    <a:pt x="1752" y="473"/>
                    <a:pt x="1773" y="480"/>
                  </a:cubicBezTo>
                  <a:cubicBezTo>
                    <a:pt x="1766" y="415"/>
                    <a:pt x="1770" y="377"/>
                    <a:pt x="1701" y="354"/>
                  </a:cubicBezTo>
                  <a:cubicBezTo>
                    <a:pt x="1691" y="325"/>
                    <a:pt x="1703" y="343"/>
                    <a:pt x="1677" y="330"/>
                  </a:cubicBezTo>
                  <a:cubicBezTo>
                    <a:pt x="1671" y="327"/>
                    <a:pt x="1659" y="318"/>
                    <a:pt x="1659" y="318"/>
                  </a:cubicBezTo>
                </a:path>
              </a:pathLst>
            </a:custGeom>
            <a:noFill/>
            <a:ln w="28575">
              <a:solidFill>
                <a:schemeClr val="tx1"/>
              </a:solidFill>
              <a:round/>
              <a:headEnd/>
              <a:tailEnd/>
            </a:ln>
          </p:spPr>
          <p:txBody>
            <a:bodyPr wrap="none" anchor="ctr"/>
            <a:lstStyle/>
            <a:p>
              <a:endParaRPr lang="en-US" sz="2000">
                <a:solidFill>
                  <a:srgbClr val="000000"/>
                </a:solidFill>
                <a:latin typeface="Arial" charset="0"/>
              </a:endParaRPr>
            </a:p>
          </p:txBody>
        </p:sp>
        <p:sp>
          <p:nvSpPr>
            <p:cNvPr id="743" name="Freeform 454"/>
            <p:cNvSpPr>
              <a:spLocks/>
            </p:cNvSpPr>
            <p:nvPr/>
          </p:nvSpPr>
          <p:spPr bwMode="auto">
            <a:xfrm>
              <a:off x="3936" y="1986"/>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44" name="Freeform 455"/>
            <p:cNvSpPr>
              <a:spLocks/>
            </p:cNvSpPr>
            <p:nvPr/>
          </p:nvSpPr>
          <p:spPr bwMode="auto">
            <a:xfrm rot="3375668">
              <a:off x="4126" y="692"/>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45" name="Freeform 456"/>
            <p:cNvSpPr>
              <a:spLocks/>
            </p:cNvSpPr>
            <p:nvPr/>
          </p:nvSpPr>
          <p:spPr bwMode="auto">
            <a:xfrm rot="-9256711">
              <a:off x="3216" y="1842"/>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grpSp>
          <p:nvGrpSpPr>
            <p:cNvPr id="746" name="Group 457"/>
            <p:cNvGrpSpPr>
              <a:grpSpLocks/>
            </p:cNvGrpSpPr>
            <p:nvPr/>
          </p:nvGrpSpPr>
          <p:grpSpPr bwMode="auto">
            <a:xfrm>
              <a:off x="3933" y="1170"/>
              <a:ext cx="142" cy="144"/>
              <a:chOff x="642" y="1901"/>
              <a:chExt cx="370" cy="541"/>
            </a:xfrm>
          </p:grpSpPr>
          <p:sp>
            <p:nvSpPr>
              <p:cNvPr id="1024" name="Freeform 458"/>
              <p:cNvSpPr>
                <a:spLocks/>
              </p:cNvSpPr>
              <p:nvPr/>
            </p:nvSpPr>
            <p:spPr bwMode="auto">
              <a:xfrm rot="-6630112">
                <a:off x="603" y="2119"/>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025" name="Group 459"/>
              <p:cNvGrpSpPr>
                <a:grpSpLocks/>
              </p:cNvGrpSpPr>
              <p:nvPr/>
            </p:nvGrpSpPr>
            <p:grpSpPr bwMode="auto">
              <a:xfrm rot="-6630112">
                <a:off x="758" y="2264"/>
                <a:ext cx="154" cy="71"/>
                <a:chOff x="4097" y="3357"/>
                <a:chExt cx="154" cy="102"/>
              </a:xfrm>
            </p:grpSpPr>
            <p:sp>
              <p:nvSpPr>
                <p:cNvPr id="1090" name="Freeform 460"/>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91" name="Freeform 461"/>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92" name="Freeform 462"/>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026" name="Group 463"/>
              <p:cNvGrpSpPr>
                <a:grpSpLocks/>
              </p:cNvGrpSpPr>
              <p:nvPr/>
            </p:nvGrpSpPr>
            <p:grpSpPr bwMode="auto">
              <a:xfrm rot="-6630112">
                <a:off x="804" y="2187"/>
                <a:ext cx="154" cy="71"/>
                <a:chOff x="4152" y="3452"/>
                <a:chExt cx="154" cy="102"/>
              </a:xfrm>
            </p:grpSpPr>
            <p:sp>
              <p:nvSpPr>
                <p:cNvPr id="1087" name="Freeform 464"/>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88" name="Freeform 465"/>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89" name="Freeform 466"/>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027" name="Freeform 467"/>
              <p:cNvSpPr>
                <a:spLocks/>
              </p:cNvSpPr>
              <p:nvPr/>
            </p:nvSpPr>
            <p:spPr bwMode="auto">
              <a:xfrm rot="-6630112">
                <a:off x="837" y="2336"/>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28" name="Freeform 468"/>
              <p:cNvSpPr>
                <a:spLocks/>
              </p:cNvSpPr>
              <p:nvPr/>
            </p:nvSpPr>
            <p:spPr bwMode="auto">
              <a:xfrm rot="-6630112">
                <a:off x="881" y="2329"/>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29" name="Freeform 469"/>
              <p:cNvSpPr>
                <a:spLocks/>
              </p:cNvSpPr>
              <p:nvPr/>
            </p:nvSpPr>
            <p:spPr bwMode="auto">
              <a:xfrm rot="-6630112">
                <a:off x="793" y="2139"/>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0" name="Freeform 470"/>
              <p:cNvSpPr>
                <a:spLocks/>
              </p:cNvSpPr>
              <p:nvPr/>
            </p:nvSpPr>
            <p:spPr bwMode="auto">
              <a:xfrm rot="-6630112">
                <a:off x="773" y="2190"/>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1" name="Freeform 471"/>
              <p:cNvSpPr>
                <a:spLocks/>
              </p:cNvSpPr>
              <p:nvPr/>
            </p:nvSpPr>
            <p:spPr bwMode="auto">
              <a:xfrm rot="-6630112">
                <a:off x="707" y="2073"/>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2" name="Freeform 472"/>
              <p:cNvSpPr>
                <a:spLocks/>
              </p:cNvSpPr>
              <p:nvPr/>
            </p:nvSpPr>
            <p:spPr bwMode="auto">
              <a:xfrm rot="-6630112">
                <a:off x="732" y="2125"/>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3" name="Freeform 473"/>
              <p:cNvSpPr>
                <a:spLocks/>
              </p:cNvSpPr>
              <p:nvPr/>
            </p:nvSpPr>
            <p:spPr bwMode="auto">
              <a:xfrm rot="-6630112">
                <a:off x="679" y="2037"/>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4" name="Freeform 474"/>
              <p:cNvSpPr>
                <a:spLocks/>
              </p:cNvSpPr>
              <p:nvPr/>
            </p:nvSpPr>
            <p:spPr bwMode="auto">
              <a:xfrm rot="-6630112">
                <a:off x="783" y="2001"/>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5" name="Freeform 475"/>
              <p:cNvSpPr>
                <a:spLocks/>
              </p:cNvSpPr>
              <p:nvPr/>
            </p:nvSpPr>
            <p:spPr bwMode="auto">
              <a:xfrm rot="-6630112">
                <a:off x="781" y="2003"/>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6" name="Freeform 476"/>
              <p:cNvSpPr>
                <a:spLocks/>
              </p:cNvSpPr>
              <p:nvPr/>
            </p:nvSpPr>
            <p:spPr bwMode="auto">
              <a:xfrm rot="-6630112">
                <a:off x="707" y="1961"/>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7" name="Freeform 477"/>
              <p:cNvSpPr>
                <a:spLocks/>
              </p:cNvSpPr>
              <p:nvPr/>
            </p:nvSpPr>
            <p:spPr bwMode="auto">
              <a:xfrm rot="-6630112">
                <a:off x="644" y="1993"/>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8" name="Freeform 478"/>
              <p:cNvSpPr>
                <a:spLocks/>
              </p:cNvSpPr>
              <p:nvPr/>
            </p:nvSpPr>
            <p:spPr bwMode="auto">
              <a:xfrm rot="-6630112">
                <a:off x="766" y="2095"/>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39" name="Freeform 479"/>
              <p:cNvSpPr>
                <a:spLocks/>
              </p:cNvSpPr>
              <p:nvPr/>
            </p:nvSpPr>
            <p:spPr bwMode="auto">
              <a:xfrm rot="-6630112">
                <a:off x="689" y="1943"/>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40" name="Freeform 480"/>
              <p:cNvSpPr>
                <a:spLocks/>
              </p:cNvSpPr>
              <p:nvPr/>
            </p:nvSpPr>
            <p:spPr bwMode="auto">
              <a:xfrm rot="-6630112">
                <a:off x="749" y="2168"/>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41" name="Freeform 481"/>
              <p:cNvSpPr>
                <a:spLocks/>
              </p:cNvSpPr>
              <p:nvPr/>
            </p:nvSpPr>
            <p:spPr bwMode="auto">
              <a:xfrm rot="-6630112">
                <a:off x="631" y="2100"/>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042" name="Group 482"/>
              <p:cNvGrpSpPr>
                <a:grpSpLocks/>
              </p:cNvGrpSpPr>
              <p:nvPr/>
            </p:nvGrpSpPr>
            <p:grpSpPr bwMode="auto">
              <a:xfrm rot="-6630112">
                <a:off x="834" y="2309"/>
                <a:ext cx="154" cy="71"/>
                <a:chOff x="4097" y="3357"/>
                <a:chExt cx="154" cy="102"/>
              </a:xfrm>
            </p:grpSpPr>
            <p:sp>
              <p:nvSpPr>
                <p:cNvPr id="1084" name="Freeform 483"/>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85" name="Freeform 484"/>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86" name="Freeform 485"/>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043" name="Group 486"/>
              <p:cNvGrpSpPr>
                <a:grpSpLocks/>
              </p:cNvGrpSpPr>
              <p:nvPr/>
            </p:nvGrpSpPr>
            <p:grpSpPr bwMode="auto">
              <a:xfrm rot="-6630112">
                <a:off x="880" y="2232"/>
                <a:ext cx="154" cy="71"/>
                <a:chOff x="4152" y="3452"/>
                <a:chExt cx="154" cy="102"/>
              </a:xfrm>
            </p:grpSpPr>
            <p:sp>
              <p:nvSpPr>
                <p:cNvPr id="1081" name="Freeform 487"/>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82" name="Freeform 488"/>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83" name="Freeform 489"/>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044" name="Freeform 490"/>
              <p:cNvSpPr>
                <a:spLocks/>
              </p:cNvSpPr>
              <p:nvPr/>
            </p:nvSpPr>
            <p:spPr bwMode="auto">
              <a:xfrm rot="-6630112">
                <a:off x="913" y="2381"/>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45" name="Freeform 491"/>
              <p:cNvSpPr>
                <a:spLocks/>
              </p:cNvSpPr>
              <p:nvPr/>
            </p:nvSpPr>
            <p:spPr bwMode="auto">
              <a:xfrm rot="-6630112">
                <a:off x="957" y="2374"/>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46" name="Freeform 492"/>
              <p:cNvSpPr>
                <a:spLocks/>
              </p:cNvSpPr>
              <p:nvPr/>
            </p:nvSpPr>
            <p:spPr bwMode="auto">
              <a:xfrm rot="-6630112">
                <a:off x="869" y="2184"/>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47" name="Freeform 493"/>
              <p:cNvSpPr>
                <a:spLocks/>
              </p:cNvSpPr>
              <p:nvPr/>
            </p:nvSpPr>
            <p:spPr bwMode="auto">
              <a:xfrm rot="-6630112">
                <a:off x="849" y="2235"/>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48" name="Freeform 494"/>
              <p:cNvSpPr>
                <a:spLocks/>
              </p:cNvSpPr>
              <p:nvPr/>
            </p:nvSpPr>
            <p:spPr bwMode="auto">
              <a:xfrm rot="-6630112">
                <a:off x="734" y="2002"/>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49" name="Freeform 495"/>
              <p:cNvSpPr>
                <a:spLocks/>
              </p:cNvSpPr>
              <p:nvPr/>
            </p:nvSpPr>
            <p:spPr bwMode="auto">
              <a:xfrm rot="-6630112">
                <a:off x="760" y="2106"/>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0" name="Freeform 496"/>
              <p:cNvSpPr>
                <a:spLocks/>
              </p:cNvSpPr>
              <p:nvPr/>
            </p:nvSpPr>
            <p:spPr bwMode="auto">
              <a:xfrm rot="-6630112">
                <a:off x="707" y="2018"/>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1" name="Freeform 497"/>
              <p:cNvSpPr>
                <a:spLocks/>
              </p:cNvSpPr>
              <p:nvPr/>
            </p:nvSpPr>
            <p:spPr bwMode="auto">
              <a:xfrm rot="-6630112">
                <a:off x="797" y="2005"/>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2" name="Freeform 498"/>
              <p:cNvSpPr>
                <a:spLocks/>
              </p:cNvSpPr>
              <p:nvPr/>
            </p:nvSpPr>
            <p:spPr bwMode="auto">
              <a:xfrm rot="-6630112">
                <a:off x="781" y="1955"/>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3" name="Freeform 499"/>
              <p:cNvSpPr>
                <a:spLocks/>
              </p:cNvSpPr>
              <p:nvPr/>
            </p:nvSpPr>
            <p:spPr bwMode="auto">
              <a:xfrm rot="-6630112">
                <a:off x="735" y="1942"/>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4" name="Freeform 500"/>
              <p:cNvSpPr>
                <a:spLocks/>
              </p:cNvSpPr>
              <p:nvPr/>
            </p:nvSpPr>
            <p:spPr bwMode="auto">
              <a:xfrm rot="-6630112">
                <a:off x="672" y="1974"/>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5" name="Freeform 501"/>
              <p:cNvSpPr>
                <a:spLocks/>
              </p:cNvSpPr>
              <p:nvPr/>
            </p:nvSpPr>
            <p:spPr bwMode="auto">
              <a:xfrm rot="-6630112">
                <a:off x="794" y="2076"/>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6" name="Freeform 502"/>
              <p:cNvSpPr>
                <a:spLocks/>
              </p:cNvSpPr>
              <p:nvPr/>
            </p:nvSpPr>
            <p:spPr bwMode="auto">
              <a:xfrm rot="-6630112">
                <a:off x="717" y="1924"/>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7" name="Freeform 503"/>
              <p:cNvSpPr>
                <a:spLocks/>
              </p:cNvSpPr>
              <p:nvPr/>
            </p:nvSpPr>
            <p:spPr bwMode="auto">
              <a:xfrm rot="-6630112">
                <a:off x="777" y="2149"/>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58" name="Freeform 504"/>
              <p:cNvSpPr>
                <a:spLocks/>
              </p:cNvSpPr>
              <p:nvPr/>
            </p:nvSpPr>
            <p:spPr bwMode="auto">
              <a:xfrm rot="-6630112">
                <a:off x="552" y="2105"/>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1059" name="Group 505"/>
              <p:cNvGrpSpPr>
                <a:grpSpLocks/>
              </p:cNvGrpSpPr>
              <p:nvPr/>
            </p:nvGrpSpPr>
            <p:grpSpPr bwMode="auto">
              <a:xfrm rot="-6630112">
                <a:off x="707" y="2250"/>
                <a:ext cx="154" cy="71"/>
                <a:chOff x="4097" y="3357"/>
                <a:chExt cx="154" cy="102"/>
              </a:xfrm>
            </p:grpSpPr>
            <p:sp>
              <p:nvSpPr>
                <p:cNvPr id="1078" name="Freeform 506"/>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79" name="Freeform 507"/>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80" name="Freeform 508"/>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1060" name="Group 509"/>
              <p:cNvGrpSpPr>
                <a:grpSpLocks/>
              </p:cNvGrpSpPr>
              <p:nvPr/>
            </p:nvGrpSpPr>
            <p:grpSpPr bwMode="auto">
              <a:xfrm rot="-6630112">
                <a:off x="753" y="2173"/>
                <a:ext cx="154" cy="71"/>
                <a:chOff x="4152" y="3452"/>
                <a:chExt cx="154" cy="102"/>
              </a:xfrm>
            </p:grpSpPr>
            <p:sp>
              <p:nvSpPr>
                <p:cNvPr id="1075" name="Freeform 510"/>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76" name="Freeform 511"/>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77" name="Freeform 512"/>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1061" name="Freeform 513"/>
              <p:cNvSpPr>
                <a:spLocks/>
              </p:cNvSpPr>
              <p:nvPr/>
            </p:nvSpPr>
            <p:spPr bwMode="auto">
              <a:xfrm rot="-6630112">
                <a:off x="786" y="2322"/>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62" name="Freeform 514"/>
              <p:cNvSpPr>
                <a:spLocks/>
              </p:cNvSpPr>
              <p:nvPr/>
            </p:nvSpPr>
            <p:spPr bwMode="auto">
              <a:xfrm rot="-6630112">
                <a:off x="830" y="2315"/>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63" name="Freeform 515"/>
              <p:cNvSpPr>
                <a:spLocks/>
              </p:cNvSpPr>
              <p:nvPr/>
            </p:nvSpPr>
            <p:spPr bwMode="auto">
              <a:xfrm rot="-6630112">
                <a:off x="742" y="2125"/>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64" name="Freeform 516"/>
              <p:cNvSpPr>
                <a:spLocks/>
              </p:cNvSpPr>
              <p:nvPr/>
            </p:nvSpPr>
            <p:spPr bwMode="auto">
              <a:xfrm rot="-6630112">
                <a:off x="722" y="2176"/>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65" name="Freeform 517"/>
              <p:cNvSpPr>
                <a:spLocks/>
              </p:cNvSpPr>
              <p:nvPr/>
            </p:nvSpPr>
            <p:spPr bwMode="auto">
              <a:xfrm rot="-6630112">
                <a:off x="656" y="2059"/>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66" name="Freeform 518"/>
              <p:cNvSpPr>
                <a:spLocks/>
              </p:cNvSpPr>
              <p:nvPr/>
            </p:nvSpPr>
            <p:spPr bwMode="auto">
              <a:xfrm rot="-6630112">
                <a:off x="681" y="2111"/>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67" name="Freeform 519"/>
              <p:cNvSpPr>
                <a:spLocks/>
              </p:cNvSpPr>
              <p:nvPr/>
            </p:nvSpPr>
            <p:spPr bwMode="auto">
              <a:xfrm rot="-6630112">
                <a:off x="654" y="2034"/>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68" name="Freeform 520"/>
              <p:cNvSpPr>
                <a:spLocks/>
              </p:cNvSpPr>
              <p:nvPr/>
            </p:nvSpPr>
            <p:spPr bwMode="auto">
              <a:xfrm rot="-6630112">
                <a:off x="735" y="2049"/>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69" name="Freeform 521"/>
              <p:cNvSpPr>
                <a:spLocks/>
              </p:cNvSpPr>
              <p:nvPr/>
            </p:nvSpPr>
            <p:spPr bwMode="auto">
              <a:xfrm rot="-6630112">
                <a:off x="702" y="1976"/>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70" name="Freeform 522"/>
              <p:cNvSpPr>
                <a:spLocks/>
              </p:cNvSpPr>
              <p:nvPr/>
            </p:nvSpPr>
            <p:spPr bwMode="auto">
              <a:xfrm rot="-6630112">
                <a:off x="656" y="1947"/>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71" name="Freeform 523"/>
              <p:cNvSpPr>
                <a:spLocks/>
              </p:cNvSpPr>
              <p:nvPr/>
            </p:nvSpPr>
            <p:spPr bwMode="auto">
              <a:xfrm rot="-6630112">
                <a:off x="642" y="1998"/>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72" name="Freeform 524"/>
              <p:cNvSpPr>
                <a:spLocks/>
              </p:cNvSpPr>
              <p:nvPr/>
            </p:nvSpPr>
            <p:spPr bwMode="auto">
              <a:xfrm rot="-6630112">
                <a:off x="653" y="2083"/>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73" name="Freeform 525"/>
              <p:cNvSpPr>
                <a:spLocks/>
              </p:cNvSpPr>
              <p:nvPr/>
            </p:nvSpPr>
            <p:spPr bwMode="auto">
              <a:xfrm rot="-6630112">
                <a:off x="638" y="1929"/>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74" name="Freeform 526"/>
              <p:cNvSpPr>
                <a:spLocks/>
              </p:cNvSpPr>
              <p:nvPr/>
            </p:nvSpPr>
            <p:spPr bwMode="auto">
              <a:xfrm rot="-6630112">
                <a:off x="675" y="2157"/>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747" name="Group 527"/>
            <p:cNvGrpSpPr>
              <a:grpSpLocks/>
            </p:cNvGrpSpPr>
            <p:nvPr/>
          </p:nvGrpSpPr>
          <p:grpSpPr bwMode="auto">
            <a:xfrm>
              <a:off x="3552" y="1554"/>
              <a:ext cx="163" cy="155"/>
              <a:chOff x="1400" y="2127"/>
              <a:chExt cx="163" cy="155"/>
            </a:xfrm>
          </p:grpSpPr>
          <p:sp>
            <p:nvSpPr>
              <p:cNvPr id="1022" name="Freeform 528"/>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023" name="Freeform 529"/>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48" name="Group 530"/>
            <p:cNvGrpSpPr>
              <a:grpSpLocks/>
            </p:cNvGrpSpPr>
            <p:nvPr/>
          </p:nvGrpSpPr>
          <p:grpSpPr bwMode="auto">
            <a:xfrm>
              <a:off x="3456" y="1122"/>
              <a:ext cx="163" cy="155"/>
              <a:chOff x="1400" y="2127"/>
              <a:chExt cx="163" cy="155"/>
            </a:xfrm>
          </p:grpSpPr>
          <p:sp>
            <p:nvSpPr>
              <p:cNvPr id="1020" name="Freeform 531"/>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021" name="Freeform 532"/>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49" name="Group 533"/>
            <p:cNvGrpSpPr>
              <a:grpSpLocks/>
            </p:cNvGrpSpPr>
            <p:nvPr/>
          </p:nvGrpSpPr>
          <p:grpSpPr bwMode="auto">
            <a:xfrm>
              <a:off x="3216" y="1938"/>
              <a:ext cx="163" cy="155"/>
              <a:chOff x="1400" y="2127"/>
              <a:chExt cx="163" cy="155"/>
            </a:xfrm>
          </p:grpSpPr>
          <p:sp>
            <p:nvSpPr>
              <p:cNvPr id="1018" name="Freeform 53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1019" name="Freeform 53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50" name="Group 536"/>
            <p:cNvGrpSpPr>
              <a:grpSpLocks/>
            </p:cNvGrpSpPr>
            <p:nvPr/>
          </p:nvGrpSpPr>
          <p:grpSpPr bwMode="auto">
            <a:xfrm>
              <a:off x="3510" y="1369"/>
              <a:ext cx="273" cy="261"/>
              <a:chOff x="642" y="1901"/>
              <a:chExt cx="370" cy="541"/>
            </a:xfrm>
          </p:grpSpPr>
          <p:sp>
            <p:nvSpPr>
              <p:cNvPr id="949" name="Freeform 537"/>
              <p:cNvSpPr>
                <a:spLocks/>
              </p:cNvSpPr>
              <p:nvPr/>
            </p:nvSpPr>
            <p:spPr bwMode="auto">
              <a:xfrm rot="-6630112">
                <a:off x="603" y="2119"/>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950" name="Group 538"/>
              <p:cNvGrpSpPr>
                <a:grpSpLocks/>
              </p:cNvGrpSpPr>
              <p:nvPr/>
            </p:nvGrpSpPr>
            <p:grpSpPr bwMode="auto">
              <a:xfrm rot="-6630112">
                <a:off x="758" y="2264"/>
                <a:ext cx="154" cy="71"/>
                <a:chOff x="4097" y="3357"/>
                <a:chExt cx="154" cy="102"/>
              </a:xfrm>
            </p:grpSpPr>
            <p:sp>
              <p:nvSpPr>
                <p:cNvPr id="1015" name="Freeform 539"/>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16" name="Freeform 540"/>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17" name="Freeform 541"/>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951" name="Group 542"/>
              <p:cNvGrpSpPr>
                <a:grpSpLocks/>
              </p:cNvGrpSpPr>
              <p:nvPr/>
            </p:nvGrpSpPr>
            <p:grpSpPr bwMode="auto">
              <a:xfrm rot="-6630112">
                <a:off x="804" y="2187"/>
                <a:ext cx="154" cy="71"/>
                <a:chOff x="4152" y="3452"/>
                <a:chExt cx="154" cy="102"/>
              </a:xfrm>
            </p:grpSpPr>
            <p:sp>
              <p:nvSpPr>
                <p:cNvPr id="1012" name="Freeform 543"/>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13" name="Freeform 544"/>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14" name="Freeform 545"/>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952" name="Freeform 546"/>
              <p:cNvSpPr>
                <a:spLocks/>
              </p:cNvSpPr>
              <p:nvPr/>
            </p:nvSpPr>
            <p:spPr bwMode="auto">
              <a:xfrm rot="-6630112">
                <a:off x="837" y="2336"/>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53" name="Freeform 547"/>
              <p:cNvSpPr>
                <a:spLocks/>
              </p:cNvSpPr>
              <p:nvPr/>
            </p:nvSpPr>
            <p:spPr bwMode="auto">
              <a:xfrm rot="-6630112">
                <a:off x="881" y="2329"/>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54" name="Freeform 548"/>
              <p:cNvSpPr>
                <a:spLocks/>
              </p:cNvSpPr>
              <p:nvPr/>
            </p:nvSpPr>
            <p:spPr bwMode="auto">
              <a:xfrm rot="-6630112">
                <a:off x="793" y="2139"/>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55" name="Freeform 549"/>
              <p:cNvSpPr>
                <a:spLocks/>
              </p:cNvSpPr>
              <p:nvPr/>
            </p:nvSpPr>
            <p:spPr bwMode="auto">
              <a:xfrm rot="-6630112">
                <a:off x="773" y="2190"/>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56" name="Freeform 550"/>
              <p:cNvSpPr>
                <a:spLocks/>
              </p:cNvSpPr>
              <p:nvPr/>
            </p:nvSpPr>
            <p:spPr bwMode="auto">
              <a:xfrm rot="-6630112">
                <a:off x="707" y="2073"/>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57" name="Freeform 551"/>
              <p:cNvSpPr>
                <a:spLocks/>
              </p:cNvSpPr>
              <p:nvPr/>
            </p:nvSpPr>
            <p:spPr bwMode="auto">
              <a:xfrm rot="-6630112">
                <a:off x="732" y="2125"/>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58" name="Freeform 552"/>
              <p:cNvSpPr>
                <a:spLocks/>
              </p:cNvSpPr>
              <p:nvPr/>
            </p:nvSpPr>
            <p:spPr bwMode="auto">
              <a:xfrm rot="-6630112">
                <a:off x="679" y="2037"/>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59" name="Freeform 553"/>
              <p:cNvSpPr>
                <a:spLocks/>
              </p:cNvSpPr>
              <p:nvPr/>
            </p:nvSpPr>
            <p:spPr bwMode="auto">
              <a:xfrm rot="-6630112">
                <a:off x="783" y="2001"/>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60" name="Freeform 554"/>
              <p:cNvSpPr>
                <a:spLocks/>
              </p:cNvSpPr>
              <p:nvPr/>
            </p:nvSpPr>
            <p:spPr bwMode="auto">
              <a:xfrm rot="-6630112">
                <a:off x="781" y="2003"/>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61" name="Freeform 555"/>
              <p:cNvSpPr>
                <a:spLocks/>
              </p:cNvSpPr>
              <p:nvPr/>
            </p:nvSpPr>
            <p:spPr bwMode="auto">
              <a:xfrm rot="-6630112">
                <a:off x="707" y="1961"/>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62" name="Freeform 556"/>
              <p:cNvSpPr>
                <a:spLocks/>
              </p:cNvSpPr>
              <p:nvPr/>
            </p:nvSpPr>
            <p:spPr bwMode="auto">
              <a:xfrm rot="-6630112">
                <a:off x="644" y="1993"/>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63" name="Freeform 557"/>
              <p:cNvSpPr>
                <a:spLocks/>
              </p:cNvSpPr>
              <p:nvPr/>
            </p:nvSpPr>
            <p:spPr bwMode="auto">
              <a:xfrm rot="-6630112">
                <a:off x="766" y="2095"/>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64" name="Freeform 558"/>
              <p:cNvSpPr>
                <a:spLocks/>
              </p:cNvSpPr>
              <p:nvPr/>
            </p:nvSpPr>
            <p:spPr bwMode="auto">
              <a:xfrm rot="-6630112">
                <a:off x="689" y="1943"/>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65" name="Freeform 559"/>
              <p:cNvSpPr>
                <a:spLocks/>
              </p:cNvSpPr>
              <p:nvPr/>
            </p:nvSpPr>
            <p:spPr bwMode="auto">
              <a:xfrm rot="-6630112">
                <a:off x="749" y="2168"/>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66" name="Freeform 560"/>
              <p:cNvSpPr>
                <a:spLocks/>
              </p:cNvSpPr>
              <p:nvPr/>
            </p:nvSpPr>
            <p:spPr bwMode="auto">
              <a:xfrm rot="-6630112">
                <a:off x="631" y="2100"/>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967" name="Group 561"/>
              <p:cNvGrpSpPr>
                <a:grpSpLocks/>
              </p:cNvGrpSpPr>
              <p:nvPr/>
            </p:nvGrpSpPr>
            <p:grpSpPr bwMode="auto">
              <a:xfrm rot="-6630112">
                <a:off x="834" y="2309"/>
                <a:ext cx="154" cy="71"/>
                <a:chOff x="4097" y="3357"/>
                <a:chExt cx="154" cy="102"/>
              </a:xfrm>
            </p:grpSpPr>
            <p:sp>
              <p:nvSpPr>
                <p:cNvPr id="1009" name="Freeform 562"/>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10" name="Freeform 563"/>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11" name="Freeform 564"/>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968" name="Group 565"/>
              <p:cNvGrpSpPr>
                <a:grpSpLocks/>
              </p:cNvGrpSpPr>
              <p:nvPr/>
            </p:nvGrpSpPr>
            <p:grpSpPr bwMode="auto">
              <a:xfrm rot="-6630112">
                <a:off x="880" y="2232"/>
                <a:ext cx="154" cy="71"/>
                <a:chOff x="4152" y="3452"/>
                <a:chExt cx="154" cy="102"/>
              </a:xfrm>
            </p:grpSpPr>
            <p:sp>
              <p:nvSpPr>
                <p:cNvPr id="1006" name="Freeform 566"/>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07" name="Freeform 567"/>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08" name="Freeform 568"/>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969" name="Freeform 569"/>
              <p:cNvSpPr>
                <a:spLocks/>
              </p:cNvSpPr>
              <p:nvPr/>
            </p:nvSpPr>
            <p:spPr bwMode="auto">
              <a:xfrm rot="-6630112">
                <a:off x="913" y="2381"/>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0" name="Freeform 570"/>
              <p:cNvSpPr>
                <a:spLocks/>
              </p:cNvSpPr>
              <p:nvPr/>
            </p:nvSpPr>
            <p:spPr bwMode="auto">
              <a:xfrm rot="-6630112">
                <a:off x="957" y="2374"/>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1" name="Freeform 571"/>
              <p:cNvSpPr>
                <a:spLocks/>
              </p:cNvSpPr>
              <p:nvPr/>
            </p:nvSpPr>
            <p:spPr bwMode="auto">
              <a:xfrm rot="-6630112">
                <a:off x="869" y="2184"/>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2" name="Freeform 572"/>
              <p:cNvSpPr>
                <a:spLocks/>
              </p:cNvSpPr>
              <p:nvPr/>
            </p:nvSpPr>
            <p:spPr bwMode="auto">
              <a:xfrm rot="-6630112">
                <a:off x="849" y="2235"/>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3" name="Freeform 573"/>
              <p:cNvSpPr>
                <a:spLocks/>
              </p:cNvSpPr>
              <p:nvPr/>
            </p:nvSpPr>
            <p:spPr bwMode="auto">
              <a:xfrm rot="-6630112">
                <a:off x="734" y="2002"/>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4" name="Freeform 574"/>
              <p:cNvSpPr>
                <a:spLocks/>
              </p:cNvSpPr>
              <p:nvPr/>
            </p:nvSpPr>
            <p:spPr bwMode="auto">
              <a:xfrm rot="-6630112">
                <a:off x="760" y="2106"/>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5" name="Freeform 575"/>
              <p:cNvSpPr>
                <a:spLocks/>
              </p:cNvSpPr>
              <p:nvPr/>
            </p:nvSpPr>
            <p:spPr bwMode="auto">
              <a:xfrm rot="-6630112">
                <a:off x="707" y="2018"/>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6" name="Freeform 576"/>
              <p:cNvSpPr>
                <a:spLocks/>
              </p:cNvSpPr>
              <p:nvPr/>
            </p:nvSpPr>
            <p:spPr bwMode="auto">
              <a:xfrm rot="-6630112">
                <a:off x="797" y="2005"/>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7" name="Freeform 577"/>
              <p:cNvSpPr>
                <a:spLocks/>
              </p:cNvSpPr>
              <p:nvPr/>
            </p:nvSpPr>
            <p:spPr bwMode="auto">
              <a:xfrm rot="-6630112">
                <a:off x="781" y="1955"/>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8" name="Freeform 578"/>
              <p:cNvSpPr>
                <a:spLocks/>
              </p:cNvSpPr>
              <p:nvPr/>
            </p:nvSpPr>
            <p:spPr bwMode="auto">
              <a:xfrm rot="-6630112">
                <a:off x="735" y="1942"/>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79" name="Freeform 579"/>
              <p:cNvSpPr>
                <a:spLocks/>
              </p:cNvSpPr>
              <p:nvPr/>
            </p:nvSpPr>
            <p:spPr bwMode="auto">
              <a:xfrm rot="-6630112">
                <a:off x="672" y="1974"/>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80" name="Freeform 580"/>
              <p:cNvSpPr>
                <a:spLocks/>
              </p:cNvSpPr>
              <p:nvPr/>
            </p:nvSpPr>
            <p:spPr bwMode="auto">
              <a:xfrm rot="-6630112">
                <a:off x="794" y="2076"/>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81" name="Freeform 581"/>
              <p:cNvSpPr>
                <a:spLocks/>
              </p:cNvSpPr>
              <p:nvPr/>
            </p:nvSpPr>
            <p:spPr bwMode="auto">
              <a:xfrm rot="-6630112">
                <a:off x="717" y="1924"/>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82" name="Freeform 582"/>
              <p:cNvSpPr>
                <a:spLocks/>
              </p:cNvSpPr>
              <p:nvPr/>
            </p:nvSpPr>
            <p:spPr bwMode="auto">
              <a:xfrm rot="-6630112">
                <a:off x="777" y="2149"/>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83" name="Freeform 583"/>
              <p:cNvSpPr>
                <a:spLocks/>
              </p:cNvSpPr>
              <p:nvPr/>
            </p:nvSpPr>
            <p:spPr bwMode="auto">
              <a:xfrm rot="-6630112">
                <a:off x="552" y="2105"/>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984" name="Group 584"/>
              <p:cNvGrpSpPr>
                <a:grpSpLocks/>
              </p:cNvGrpSpPr>
              <p:nvPr/>
            </p:nvGrpSpPr>
            <p:grpSpPr bwMode="auto">
              <a:xfrm rot="-6630112">
                <a:off x="707" y="2250"/>
                <a:ext cx="154" cy="71"/>
                <a:chOff x="4097" y="3357"/>
                <a:chExt cx="154" cy="102"/>
              </a:xfrm>
            </p:grpSpPr>
            <p:sp>
              <p:nvSpPr>
                <p:cNvPr id="1003" name="Freeform 585"/>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04" name="Freeform 586"/>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05" name="Freeform 587"/>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985" name="Group 588"/>
              <p:cNvGrpSpPr>
                <a:grpSpLocks/>
              </p:cNvGrpSpPr>
              <p:nvPr/>
            </p:nvGrpSpPr>
            <p:grpSpPr bwMode="auto">
              <a:xfrm rot="-6630112">
                <a:off x="753" y="2173"/>
                <a:ext cx="154" cy="71"/>
                <a:chOff x="4152" y="3452"/>
                <a:chExt cx="154" cy="102"/>
              </a:xfrm>
            </p:grpSpPr>
            <p:sp>
              <p:nvSpPr>
                <p:cNvPr id="1000" name="Freeform 589"/>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01" name="Freeform 590"/>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1002" name="Freeform 591"/>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986" name="Freeform 592"/>
              <p:cNvSpPr>
                <a:spLocks/>
              </p:cNvSpPr>
              <p:nvPr/>
            </p:nvSpPr>
            <p:spPr bwMode="auto">
              <a:xfrm rot="-6630112">
                <a:off x="786" y="2322"/>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87" name="Freeform 593"/>
              <p:cNvSpPr>
                <a:spLocks/>
              </p:cNvSpPr>
              <p:nvPr/>
            </p:nvSpPr>
            <p:spPr bwMode="auto">
              <a:xfrm rot="-6630112">
                <a:off x="830" y="2315"/>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88" name="Freeform 594"/>
              <p:cNvSpPr>
                <a:spLocks/>
              </p:cNvSpPr>
              <p:nvPr/>
            </p:nvSpPr>
            <p:spPr bwMode="auto">
              <a:xfrm rot="-6630112">
                <a:off x="742" y="2125"/>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89" name="Freeform 595"/>
              <p:cNvSpPr>
                <a:spLocks/>
              </p:cNvSpPr>
              <p:nvPr/>
            </p:nvSpPr>
            <p:spPr bwMode="auto">
              <a:xfrm rot="-6630112">
                <a:off x="722" y="2176"/>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0" name="Freeform 596"/>
              <p:cNvSpPr>
                <a:spLocks/>
              </p:cNvSpPr>
              <p:nvPr/>
            </p:nvSpPr>
            <p:spPr bwMode="auto">
              <a:xfrm rot="-6630112">
                <a:off x="656" y="2059"/>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1" name="Freeform 597"/>
              <p:cNvSpPr>
                <a:spLocks/>
              </p:cNvSpPr>
              <p:nvPr/>
            </p:nvSpPr>
            <p:spPr bwMode="auto">
              <a:xfrm rot="-6630112">
                <a:off x="681" y="2111"/>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2" name="Freeform 598"/>
              <p:cNvSpPr>
                <a:spLocks/>
              </p:cNvSpPr>
              <p:nvPr/>
            </p:nvSpPr>
            <p:spPr bwMode="auto">
              <a:xfrm rot="-6630112">
                <a:off x="654" y="2034"/>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3" name="Freeform 599"/>
              <p:cNvSpPr>
                <a:spLocks/>
              </p:cNvSpPr>
              <p:nvPr/>
            </p:nvSpPr>
            <p:spPr bwMode="auto">
              <a:xfrm rot="-6630112">
                <a:off x="735" y="2049"/>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4" name="Freeform 600"/>
              <p:cNvSpPr>
                <a:spLocks/>
              </p:cNvSpPr>
              <p:nvPr/>
            </p:nvSpPr>
            <p:spPr bwMode="auto">
              <a:xfrm rot="-6630112">
                <a:off x="702" y="1976"/>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5" name="Freeform 601"/>
              <p:cNvSpPr>
                <a:spLocks/>
              </p:cNvSpPr>
              <p:nvPr/>
            </p:nvSpPr>
            <p:spPr bwMode="auto">
              <a:xfrm rot="-6630112">
                <a:off x="656" y="1947"/>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6" name="Freeform 602"/>
              <p:cNvSpPr>
                <a:spLocks/>
              </p:cNvSpPr>
              <p:nvPr/>
            </p:nvSpPr>
            <p:spPr bwMode="auto">
              <a:xfrm rot="-6630112">
                <a:off x="642" y="1998"/>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7" name="Freeform 603"/>
              <p:cNvSpPr>
                <a:spLocks/>
              </p:cNvSpPr>
              <p:nvPr/>
            </p:nvSpPr>
            <p:spPr bwMode="auto">
              <a:xfrm rot="-6630112">
                <a:off x="653" y="2083"/>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8" name="Freeform 604"/>
              <p:cNvSpPr>
                <a:spLocks/>
              </p:cNvSpPr>
              <p:nvPr/>
            </p:nvSpPr>
            <p:spPr bwMode="auto">
              <a:xfrm rot="-6630112">
                <a:off x="638" y="1929"/>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99" name="Freeform 605"/>
              <p:cNvSpPr>
                <a:spLocks/>
              </p:cNvSpPr>
              <p:nvPr/>
            </p:nvSpPr>
            <p:spPr bwMode="auto">
              <a:xfrm rot="-6630112">
                <a:off x="675" y="2157"/>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751" name="Freeform 606"/>
            <p:cNvSpPr>
              <a:spLocks/>
            </p:cNvSpPr>
            <p:nvPr/>
          </p:nvSpPr>
          <p:spPr bwMode="auto">
            <a:xfrm>
              <a:off x="4320" y="150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52" name="Freeform 607"/>
            <p:cNvSpPr>
              <a:spLocks/>
            </p:cNvSpPr>
            <p:nvPr/>
          </p:nvSpPr>
          <p:spPr bwMode="auto">
            <a:xfrm>
              <a:off x="3840" y="126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53" name="Freeform 608"/>
            <p:cNvSpPr>
              <a:spLocks/>
            </p:cNvSpPr>
            <p:nvPr/>
          </p:nvSpPr>
          <p:spPr bwMode="auto">
            <a:xfrm>
              <a:off x="3408" y="198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54" name="Freeform 609"/>
            <p:cNvSpPr>
              <a:spLocks/>
            </p:cNvSpPr>
            <p:nvPr/>
          </p:nvSpPr>
          <p:spPr bwMode="auto">
            <a:xfrm>
              <a:off x="3456" y="165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55" name="Freeform 610"/>
            <p:cNvSpPr>
              <a:spLocks/>
            </p:cNvSpPr>
            <p:nvPr/>
          </p:nvSpPr>
          <p:spPr bwMode="auto">
            <a:xfrm>
              <a:off x="3504" y="131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nvGrpSpPr>
            <p:cNvPr id="756" name="Group 611"/>
            <p:cNvGrpSpPr>
              <a:grpSpLocks/>
            </p:cNvGrpSpPr>
            <p:nvPr/>
          </p:nvGrpSpPr>
          <p:grpSpPr bwMode="auto">
            <a:xfrm>
              <a:off x="4080" y="834"/>
              <a:ext cx="163" cy="155"/>
              <a:chOff x="1400" y="2127"/>
              <a:chExt cx="163" cy="155"/>
            </a:xfrm>
          </p:grpSpPr>
          <p:sp>
            <p:nvSpPr>
              <p:cNvPr id="947" name="Freeform 612"/>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948" name="Freeform 613"/>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57" name="Group 614"/>
            <p:cNvGrpSpPr>
              <a:grpSpLocks/>
            </p:cNvGrpSpPr>
            <p:nvPr/>
          </p:nvGrpSpPr>
          <p:grpSpPr bwMode="auto">
            <a:xfrm>
              <a:off x="4128" y="1554"/>
              <a:ext cx="163" cy="155"/>
              <a:chOff x="1400" y="2127"/>
              <a:chExt cx="163" cy="155"/>
            </a:xfrm>
          </p:grpSpPr>
          <p:sp>
            <p:nvSpPr>
              <p:cNvPr id="945" name="Freeform 615"/>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946" name="Freeform 616"/>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58" name="Group 617"/>
            <p:cNvGrpSpPr>
              <a:grpSpLocks/>
            </p:cNvGrpSpPr>
            <p:nvPr/>
          </p:nvGrpSpPr>
          <p:grpSpPr bwMode="auto">
            <a:xfrm>
              <a:off x="3984" y="1890"/>
              <a:ext cx="163" cy="155"/>
              <a:chOff x="1400" y="2127"/>
              <a:chExt cx="163" cy="155"/>
            </a:xfrm>
          </p:grpSpPr>
          <p:sp>
            <p:nvSpPr>
              <p:cNvPr id="943" name="Freeform 618"/>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944" name="Freeform 619"/>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59" name="Group 620"/>
            <p:cNvGrpSpPr>
              <a:grpSpLocks/>
            </p:cNvGrpSpPr>
            <p:nvPr/>
          </p:nvGrpSpPr>
          <p:grpSpPr bwMode="auto">
            <a:xfrm>
              <a:off x="3648" y="1362"/>
              <a:ext cx="163" cy="155"/>
              <a:chOff x="1400" y="2127"/>
              <a:chExt cx="163" cy="155"/>
            </a:xfrm>
          </p:grpSpPr>
          <p:sp>
            <p:nvSpPr>
              <p:cNvPr id="941" name="Freeform 621"/>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942" name="Freeform 622"/>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60" name="Group 623"/>
            <p:cNvGrpSpPr>
              <a:grpSpLocks/>
            </p:cNvGrpSpPr>
            <p:nvPr/>
          </p:nvGrpSpPr>
          <p:grpSpPr bwMode="auto">
            <a:xfrm>
              <a:off x="4032" y="1362"/>
              <a:ext cx="163" cy="155"/>
              <a:chOff x="1400" y="2127"/>
              <a:chExt cx="163" cy="155"/>
            </a:xfrm>
          </p:grpSpPr>
          <p:sp>
            <p:nvSpPr>
              <p:cNvPr id="939" name="Freeform 624"/>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940" name="Freeform 625"/>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grpSp>
          <p:nvGrpSpPr>
            <p:cNvPr id="761" name="Group 626"/>
            <p:cNvGrpSpPr>
              <a:grpSpLocks/>
            </p:cNvGrpSpPr>
            <p:nvPr/>
          </p:nvGrpSpPr>
          <p:grpSpPr bwMode="auto">
            <a:xfrm>
              <a:off x="3840" y="786"/>
              <a:ext cx="163" cy="155"/>
              <a:chOff x="1400" y="2127"/>
              <a:chExt cx="163" cy="155"/>
            </a:xfrm>
          </p:grpSpPr>
          <p:sp>
            <p:nvSpPr>
              <p:cNvPr id="937" name="Freeform 627"/>
              <p:cNvSpPr>
                <a:spLocks/>
              </p:cNvSpPr>
              <p:nvPr/>
            </p:nvSpPr>
            <p:spPr bwMode="auto">
              <a:xfrm>
                <a:off x="1400" y="2127"/>
                <a:ext cx="163" cy="155"/>
              </a:xfrm>
              <a:custGeom>
                <a:avLst/>
                <a:gdLst>
                  <a:gd name="T0" fmla="*/ 0 w 163"/>
                  <a:gd name="T1" fmla="*/ 100 h 155"/>
                  <a:gd name="T2" fmla="*/ 63 w 163"/>
                  <a:gd name="T3" fmla="*/ 0 h 155"/>
                  <a:gd name="T4" fmla="*/ 163 w 163"/>
                  <a:gd name="T5" fmla="*/ 64 h 155"/>
                  <a:gd name="T6" fmla="*/ 73 w 163"/>
                  <a:gd name="T7" fmla="*/ 155 h 155"/>
                  <a:gd name="T8" fmla="*/ 27 w 163"/>
                  <a:gd name="T9" fmla="*/ 146 h 155"/>
                  <a:gd name="T10" fmla="*/ 18 w 163"/>
                  <a:gd name="T11" fmla="*/ 119 h 155"/>
                  <a:gd name="T12" fmla="*/ 0 w 163"/>
                  <a:gd name="T13" fmla="*/ 100 h 155"/>
                  <a:gd name="T14" fmla="*/ 0 60000 65536"/>
                  <a:gd name="T15" fmla="*/ 0 60000 65536"/>
                  <a:gd name="T16" fmla="*/ 0 60000 65536"/>
                  <a:gd name="T17" fmla="*/ 0 60000 65536"/>
                  <a:gd name="T18" fmla="*/ 0 60000 65536"/>
                  <a:gd name="T19" fmla="*/ 0 60000 65536"/>
                  <a:gd name="T20" fmla="*/ 0 60000 65536"/>
                  <a:gd name="T21" fmla="*/ 0 w 163"/>
                  <a:gd name="T22" fmla="*/ 0 h 155"/>
                  <a:gd name="T23" fmla="*/ 163 w 16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155">
                    <a:moveTo>
                      <a:pt x="0" y="100"/>
                    </a:moveTo>
                    <a:cubicBezTo>
                      <a:pt x="9" y="26"/>
                      <a:pt x="1" y="23"/>
                      <a:pt x="63" y="0"/>
                    </a:cubicBezTo>
                    <a:cubicBezTo>
                      <a:pt x="137" y="10"/>
                      <a:pt x="142" y="2"/>
                      <a:pt x="163" y="64"/>
                    </a:cubicBezTo>
                    <a:cubicBezTo>
                      <a:pt x="149" y="149"/>
                      <a:pt x="160" y="143"/>
                      <a:pt x="73" y="155"/>
                    </a:cubicBezTo>
                    <a:cubicBezTo>
                      <a:pt x="58" y="152"/>
                      <a:pt x="40" y="155"/>
                      <a:pt x="27" y="146"/>
                    </a:cubicBezTo>
                    <a:cubicBezTo>
                      <a:pt x="19" y="141"/>
                      <a:pt x="23" y="127"/>
                      <a:pt x="18" y="119"/>
                    </a:cubicBezTo>
                    <a:cubicBezTo>
                      <a:pt x="14" y="111"/>
                      <a:pt x="0" y="100"/>
                      <a:pt x="0" y="100"/>
                    </a:cubicBezTo>
                    <a:close/>
                  </a:path>
                </a:pathLst>
              </a:custGeom>
              <a:solidFill>
                <a:schemeClr val="bg2"/>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938" name="Freeform 628"/>
              <p:cNvSpPr>
                <a:spLocks/>
              </p:cNvSpPr>
              <p:nvPr/>
            </p:nvSpPr>
            <p:spPr bwMode="auto">
              <a:xfrm>
                <a:off x="1431" y="2170"/>
                <a:ext cx="73" cy="66"/>
              </a:xfrm>
              <a:custGeom>
                <a:avLst/>
                <a:gdLst>
                  <a:gd name="T0" fmla="*/ 17 w 73"/>
                  <a:gd name="T1" fmla="*/ 18 h 66"/>
                  <a:gd name="T2" fmla="*/ 73 w 73"/>
                  <a:gd name="T3" fmla="*/ 26 h 66"/>
                  <a:gd name="T4" fmla="*/ 45 w 73"/>
                  <a:gd name="T5" fmla="*/ 66 h 66"/>
                  <a:gd name="T6" fmla="*/ 17 w 73"/>
                  <a:gd name="T7" fmla="*/ 18 h 66"/>
                  <a:gd name="T8" fmla="*/ 0 60000 65536"/>
                  <a:gd name="T9" fmla="*/ 0 60000 65536"/>
                  <a:gd name="T10" fmla="*/ 0 60000 65536"/>
                  <a:gd name="T11" fmla="*/ 0 60000 65536"/>
                  <a:gd name="T12" fmla="*/ 0 w 73"/>
                  <a:gd name="T13" fmla="*/ 0 h 66"/>
                  <a:gd name="T14" fmla="*/ 73 w 73"/>
                  <a:gd name="T15" fmla="*/ 66 h 66"/>
                </a:gdLst>
                <a:ahLst/>
                <a:cxnLst>
                  <a:cxn ang="T8">
                    <a:pos x="T0" y="T1"/>
                  </a:cxn>
                  <a:cxn ang="T9">
                    <a:pos x="T2" y="T3"/>
                  </a:cxn>
                  <a:cxn ang="T10">
                    <a:pos x="T4" y="T5"/>
                  </a:cxn>
                  <a:cxn ang="T11">
                    <a:pos x="T6" y="T7"/>
                  </a:cxn>
                </a:cxnLst>
                <a:rect l="T12" t="T13" r="T14" b="T15"/>
                <a:pathLst>
                  <a:path w="73" h="66">
                    <a:moveTo>
                      <a:pt x="17" y="18"/>
                    </a:moveTo>
                    <a:cubicBezTo>
                      <a:pt x="36" y="5"/>
                      <a:pt x="64" y="0"/>
                      <a:pt x="73" y="26"/>
                    </a:cubicBezTo>
                    <a:cubicBezTo>
                      <a:pt x="69" y="55"/>
                      <a:pt x="71" y="57"/>
                      <a:pt x="45" y="66"/>
                    </a:cubicBezTo>
                    <a:cubicBezTo>
                      <a:pt x="0" y="58"/>
                      <a:pt x="17" y="55"/>
                      <a:pt x="17" y="18"/>
                    </a:cubicBezTo>
                    <a:close/>
                  </a:path>
                </a:pathLst>
              </a:custGeom>
              <a:solidFill>
                <a:schemeClr val="folHlink"/>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762" name="Oval 629"/>
            <p:cNvSpPr>
              <a:spLocks noChangeArrowheads="1"/>
            </p:cNvSpPr>
            <p:nvPr/>
          </p:nvSpPr>
          <p:spPr bwMode="auto">
            <a:xfrm>
              <a:off x="3648" y="1218"/>
              <a:ext cx="96" cy="96"/>
            </a:xfrm>
            <a:prstGeom prst="ellipse">
              <a:avLst/>
            </a:pr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63" name="Oval 630"/>
            <p:cNvSpPr>
              <a:spLocks noChangeArrowheads="1"/>
            </p:cNvSpPr>
            <p:nvPr/>
          </p:nvSpPr>
          <p:spPr bwMode="auto">
            <a:xfrm>
              <a:off x="3792" y="1170"/>
              <a:ext cx="96" cy="96"/>
            </a:xfrm>
            <a:prstGeom prst="ellipse">
              <a:avLst/>
            </a:pr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64" name="Oval 631"/>
            <p:cNvSpPr>
              <a:spLocks noChangeArrowheads="1"/>
            </p:cNvSpPr>
            <p:nvPr/>
          </p:nvSpPr>
          <p:spPr bwMode="auto">
            <a:xfrm>
              <a:off x="3888" y="1842"/>
              <a:ext cx="96" cy="96"/>
            </a:xfrm>
            <a:prstGeom prst="ellipse">
              <a:avLst/>
            </a:pr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65" name="Oval 632"/>
            <p:cNvSpPr>
              <a:spLocks noChangeArrowheads="1"/>
            </p:cNvSpPr>
            <p:nvPr/>
          </p:nvSpPr>
          <p:spPr bwMode="auto">
            <a:xfrm>
              <a:off x="4512" y="1650"/>
              <a:ext cx="96" cy="96"/>
            </a:xfrm>
            <a:prstGeom prst="ellipse">
              <a:avLst/>
            </a:prstGeom>
            <a:solidFill>
              <a:schemeClr val="accent1"/>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66" name="Line 633"/>
            <p:cNvSpPr>
              <a:spLocks noChangeShapeType="1"/>
            </p:cNvSpPr>
            <p:nvPr/>
          </p:nvSpPr>
          <p:spPr bwMode="auto">
            <a:xfrm flipH="1">
              <a:off x="4512" y="1554"/>
              <a:ext cx="336" cy="48"/>
            </a:xfrm>
            <a:prstGeom prst="line">
              <a:avLst/>
            </a:prstGeom>
            <a:noFill/>
            <a:ln w="28575">
              <a:solidFill>
                <a:srgbClr val="FFFF00"/>
              </a:solidFill>
              <a:round/>
              <a:headEnd/>
              <a:tailEnd type="triangle" w="med" len="med"/>
            </a:ln>
          </p:spPr>
          <p:txBody>
            <a:bodyPr wrap="none" anchor="ctr"/>
            <a:lstStyle/>
            <a:p>
              <a:endParaRPr lang="en-US" sz="2000">
                <a:solidFill>
                  <a:srgbClr val="000000"/>
                </a:solidFill>
                <a:latin typeface="Arial" charset="0"/>
              </a:endParaRPr>
            </a:p>
          </p:txBody>
        </p:sp>
        <p:grpSp>
          <p:nvGrpSpPr>
            <p:cNvPr id="767" name="Group 635"/>
            <p:cNvGrpSpPr>
              <a:grpSpLocks/>
            </p:cNvGrpSpPr>
            <p:nvPr/>
          </p:nvGrpSpPr>
          <p:grpSpPr bwMode="auto">
            <a:xfrm>
              <a:off x="3357" y="1890"/>
              <a:ext cx="142" cy="144"/>
              <a:chOff x="642" y="1901"/>
              <a:chExt cx="370" cy="541"/>
            </a:xfrm>
          </p:grpSpPr>
          <p:sp>
            <p:nvSpPr>
              <p:cNvPr id="868" name="Freeform 636"/>
              <p:cNvSpPr>
                <a:spLocks/>
              </p:cNvSpPr>
              <p:nvPr/>
            </p:nvSpPr>
            <p:spPr bwMode="auto">
              <a:xfrm rot="-6630112">
                <a:off x="603" y="2119"/>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869" name="Group 637"/>
              <p:cNvGrpSpPr>
                <a:grpSpLocks/>
              </p:cNvGrpSpPr>
              <p:nvPr/>
            </p:nvGrpSpPr>
            <p:grpSpPr bwMode="auto">
              <a:xfrm rot="-6630112">
                <a:off x="758" y="2264"/>
                <a:ext cx="154" cy="71"/>
                <a:chOff x="4097" y="3357"/>
                <a:chExt cx="154" cy="102"/>
              </a:xfrm>
            </p:grpSpPr>
            <p:sp>
              <p:nvSpPr>
                <p:cNvPr id="934" name="Freeform 638"/>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35" name="Freeform 639"/>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36" name="Freeform 640"/>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870" name="Group 641"/>
              <p:cNvGrpSpPr>
                <a:grpSpLocks/>
              </p:cNvGrpSpPr>
              <p:nvPr/>
            </p:nvGrpSpPr>
            <p:grpSpPr bwMode="auto">
              <a:xfrm rot="-6630112">
                <a:off x="804" y="2187"/>
                <a:ext cx="154" cy="71"/>
                <a:chOff x="4152" y="3452"/>
                <a:chExt cx="154" cy="102"/>
              </a:xfrm>
            </p:grpSpPr>
            <p:sp>
              <p:nvSpPr>
                <p:cNvPr id="931" name="Freeform 642"/>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32" name="Freeform 643"/>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33" name="Freeform 644"/>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871" name="Freeform 645"/>
              <p:cNvSpPr>
                <a:spLocks/>
              </p:cNvSpPr>
              <p:nvPr/>
            </p:nvSpPr>
            <p:spPr bwMode="auto">
              <a:xfrm rot="-6630112">
                <a:off x="837" y="2336"/>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72" name="Freeform 646"/>
              <p:cNvSpPr>
                <a:spLocks/>
              </p:cNvSpPr>
              <p:nvPr/>
            </p:nvSpPr>
            <p:spPr bwMode="auto">
              <a:xfrm rot="-6630112">
                <a:off x="881" y="2329"/>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73" name="Freeform 647"/>
              <p:cNvSpPr>
                <a:spLocks/>
              </p:cNvSpPr>
              <p:nvPr/>
            </p:nvSpPr>
            <p:spPr bwMode="auto">
              <a:xfrm rot="-6630112">
                <a:off x="793" y="2139"/>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74" name="Freeform 648"/>
              <p:cNvSpPr>
                <a:spLocks/>
              </p:cNvSpPr>
              <p:nvPr/>
            </p:nvSpPr>
            <p:spPr bwMode="auto">
              <a:xfrm rot="-6630112">
                <a:off x="773" y="2190"/>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75" name="Freeform 649"/>
              <p:cNvSpPr>
                <a:spLocks/>
              </p:cNvSpPr>
              <p:nvPr/>
            </p:nvSpPr>
            <p:spPr bwMode="auto">
              <a:xfrm rot="-6630112">
                <a:off x="707" y="2073"/>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76" name="Freeform 650"/>
              <p:cNvSpPr>
                <a:spLocks/>
              </p:cNvSpPr>
              <p:nvPr/>
            </p:nvSpPr>
            <p:spPr bwMode="auto">
              <a:xfrm rot="-6630112">
                <a:off x="732" y="2125"/>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77" name="Freeform 651"/>
              <p:cNvSpPr>
                <a:spLocks/>
              </p:cNvSpPr>
              <p:nvPr/>
            </p:nvSpPr>
            <p:spPr bwMode="auto">
              <a:xfrm rot="-6630112">
                <a:off x="679" y="2037"/>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78" name="Freeform 652"/>
              <p:cNvSpPr>
                <a:spLocks/>
              </p:cNvSpPr>
              <p:nvPr/>
            </p:nvSpPr>
            <p:spPr bwMode="auto">
              <a:xfrm rot="-6630112">
                <a:off x="783" y="2001"/>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79" name="Freeform 653"/>
              <p:cNvSpPr>
                <a:spLocks/>
              </p:cNvSpPr>
              <p:nvPr/>
            </p:nvSpPr>
            <p:spPr bwMode="auto">
              <a:xfrm rot="-6630112">
                <a:off x="781" y="2003"/>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80" name="Freeform 654"/>
              <p:cNvSpPr>
                <a:spLocks/>
              </p:cNvSpPr>
              <p:nvPr/>
            </p:nvSpPr>
            <p:spPr bwMode="auto">
              <a:xfrm rot="-6630112">
                <a:off x="707" y="1961"/>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81" name="Freeform 655"/>
              <p:cNvSpPr>
                <a:spLocks/>
              </p:cNvSpPr>
              <p:nvPr/>
            </p:nvSpPr>
            <p:spPr bwMode="auto">
              <a:xfrm rot="-6630112">
                <a:off x="644" y="1993"/>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82" name="Freeform 656"/>
              <p:cNvSpPr>
                <a:spLocks/>
              </p:cNvSpPr>
              <p:nvPr/>
            </p:nvSpPr>
            <p:spPr bwMode="auto">
              <a:xfrm rot="-6630112">
                <a:off x="766" y="2095"/>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83" name="Freeform 657"/>
              <p:cNvSpPr>
                <a:spLocks/>
              </p:cNvSpPr>
              <p:nvPr/>
            </p:nvSpPr>
            <p:spPr bwMode="auto">
              <a:xfrm rot="-6630112">
                <a:off x="689" y="1943"/>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84" name="Freeform 658"/>
              <p:cNvSpPr>
                <a:spLocks/>
              </p:cNvSpPr>
              <p:nvPr/>
            </p:nvSpPr>
            <p:spPr bwMode="auto">
              <a:xfrm rot="-6630112">
                <a:off x="749" y="2168"/>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85" name="Freeform 659"/>
              <p:cNvSpPr>
                <a:spLocks/>
              </p:cNvSpPr>
              <p:nvPr/>
            </p:nvSpPr>
            <p:spPr bwMode="auto">
              <a:xfrm rot="-6630112">
                <a:off x="631" y="2100"/>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886" name="Group 660"/>
              <p:cNvGrpSpPr>
                <a:grpSpLocks/>
              </p:cNvGrpSpPr>
              <p:nvPr/>
            </p:nvGrpSpPr>
            <p:grpSpPr bwMode="auto">
              <a:xfrm rot="-6630112">
                <a:off x="834" y="2309"/>
                <a:ext cx="154" cy="71"/>
                <a:chOff x="4097" y="3357"/>
                <a:chExt cx="154" cy="102"/>
              </a:xfrm>
            </p:grpSpPr>
            <p:sp>
              <p:nvSpPr>
                <p:cNvPr id="928" name="Freeform 661"/>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29" name="Freeform 662"/>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30" name="Freeform 663"/>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887" name="Group 664"/>
              <p:cNvGrpSpPr>
                <a:grpSpLocks/>
              </p:cNvGrpSpPr>
              <p:nvPr/>
            </p:nvGrpSpPr>
            <p:grpSpPr bwMode="auto">
              <a:xfrm rot="-6630112">
                <a:off x="880" y="2232"/>
                <a:ext cx="154" cy="71"/>
                <a:chOff x="4152" y="3452"/>
                <a:chExt cx="154" cy="102"/>
              </a:xfrm>
            </p:grpSpPr>
            <p:sp>
              <p:nvSpPr>
                <p:cNvPr id="925" name="Freeform 665"/>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26" name="Freeform 666"/>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27" name="Freeform 667"/>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888" name="Freeform 668"/>
              <p:cNvSpPr>
                <a:spLocks/>
              </p:cNvSpPr>
              <p:nvPr/>
            </p:nvSpPr>
            <p:spPr bwMode="auto">
              <a:xfrm rot="-6630112">
                <a:off x="913" y="2381"/>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89" name="Freeform 669"/>
              <p:cNvSpPr>
                <a:spLocks/>
              </p:cNvSpPr>
              <p:nvPr/>
            </p:nvSpPr>
            <p:spPr bwMode="auto">
              <a:xfrm rot="-6630112">
                <a:off x="957" y="2374"/>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0" name="Freeform 670"/>
              <p:cNvSpPr>
                <a:spLocks/>
              </p:cNvSpPr>
              <p:nvPr/>
            </p:nvSpPr>
            <p:spPr bwMode="auto">
              <a:xfrm rot="-6630112">
                <a:off x="869" y="2184"/>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1" name="Freeform 671"/>
              <p:cNvSpPr>
                <a:spLocks/>
              </p:cNvSpPr>
              <p:nvPr/>
            </p:nvSpPr>
            <p:spPr bwMode="auto">
              <a:xfrm rot="-6630112">
                <a:off x="849" y="2235"/>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2" name="Freeform 672"/>
              <p:cNvSpPr>
                <a:spLocks/>
              </p:cNvSpPr>
              <p:nvPr/>
            </p:nvSpPr>
            <p:spPr bwMode="auto">
              <a:xfrm rot="-6630112">
                <a:off x="734" y="2002"/>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3" name="Freeform 673"/>
              <p:cNvSpPr>
                <a:spLocks/>
              </p:cNvSpPr>
              <p:nvPr/>
            </p:nvSpPr>
            <p:spPr bwMode="auto">
              <a:xfrm rot="-6630112">
                <a:off x="760" y="2106"/>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4" name="Freeform 674"/>
              <p:cNvSpPr>
                <a:spLocks/>
              </p:cNvSpPr>
              <p:nvPr/>
            </p:nvSpPr>
            <p:spPr bwMode="auto">
              <a:xfrm rot="-6630112">
                <a:off x="707" y="2018"/>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5" name="Freeform 675"/>
              <p:cNvSpPr>
                <a:spLocks/>
              </p:cNvSpPr>
              <p:nvPr/>
            </p:nvSpPr>
            <p:spPr bwMode="auto">
              <a:xfrm rot="-6630112">
                <a:off x="797" y="2005"/>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6" name="Freeform 676"/>
              <p:cNvSpPr>
                <a:spLocks/>
              </p:cNvSpPr>
              <p:nvPr/>
            </p:nvSpPr>
            <p:spPr bwMode="auto">
              <a:xfrm rot="-6630112">
                <a:off x="781" y="1955"/>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7" name="Freeform 677"/>
              <p:cNvSpPr>
                <a:spLocks/>
              </p:cNvSpPr>
              <p:nvPr/>
            </p:nvSpPr>
            <p:spPr bwMode="auto">
              <a:xfrm rot="-6630112">
                <a:off x="735" y="1942"/>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8" name="Freeform 678"/>
              <p:cNvSpPr>
                <a:spLocks/>
              </p:cNvSpPr>
              <p:nvPr/>
            </p:nvSpPr>
            <p:spPr bwMode="auto">
              <a:xfrm rot="-6630112">
                <a:off x="672" y="1974"/>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99" name="Freeform 679"/>
              <p:cNvSpPr>
                <a:spLocks/>
              </p:cNvSpPr>
              <p:nvPr/>
            </p:nvSpPr>
            <p:spPr bwMode="auto">
              <a:xfrm rot="-6630112">
                <a:off x="794" y="2076"/>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00" name="Freeform 680"/>
              <p:cNvSpPr>
                <a:spLocks/>
              </p:cNvSpPr>
              <p:nvPr/>
            </p:nvSpPr>
            <p:spPr bwMode="auto">
              <a:xfrm rot="-6630112">
                <a:off x="717" y="1924"/>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01" name="Freeform 681"/>
              <p:cNvSpPr>
                <a:spLocks/>
              </p:cNvSpPr>
              <p:nvPr/>
            </p:nvSpPr>
            <p:spPr bwMode="auto">
              <a:xfrm rot="-6630112">
                <a:off x="777" y="2149"/>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02" name="Freeform 682"/>
              <p:cNvSpPr>
                <a:spLocks/>
              </p:cNvSpPr>
              <p:nvPr/>
            </p:nvSpPr>
            <p:spPr bwMode="auto">
              <a:xfrm rot="-6630112">
                <a:off x="552" y="2105"/>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903" name="Group 683"/>
              <p:cNvGrpSpPr>
                <a:grpSpLocks/>
              </p:cNvGrpSpPr>
              <p:nvPr/>
            </p:nvGrpSpPr>
            <p:grpSpPr bwMode="auto">
              <a:xfrm rot="-6630112">
                <a:off x="707" y="2250"/>
                <a:ext cx="154" cy="71"/>
                <a:chOff x="4097" y="3357"/>
                <a:chExt cx="154" cy="102"/>
              </a:xfrm>
            </p:grpSpPr>
            <p:sp>
              <p:nvSpPr>
                <p:cNvPr id="922" name="Freeform 684"/>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23" name="Freeform 685"/>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24" name="Freeform 686"/>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904" name="Group 687"/>
              <p:cNvGrpSpPr>
                <a:grpSpLocks/>
              </p:cNvGrpSpPr>
              <p:nvPr/>
            </p:nvGrpSpPr>
            <p:grpSpPr bwMode="auto">
              <a:xfrm rot="-6630112">
                <a:off x="753" y="2173"/>
                <a:ext cx="154" cy="71"/>
                <a:chOff x="4152" y="3452"/>
                <a:chExt cx="154" cy="102"/>
              </a:xfrm>
            </p:grpSpPr>
            <p:sp>
              <p:nvSpPr>
                <p:cNvPr id="919" name="Freeform 688"/>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20" name="Freeform 689"/>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21" name="Freeform 690"/>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905" name="Freeform 691"/>
              <p:cNvSpPr>
                <a:spLocks/>
              </p:cNvSpPr>
              <p:nvPr/>
            </p:nvSpPr>
            <p:spPr bwMode="auto">
              <a:xfrm rot="-6630112">
                <a:off x="786" y="2322"/>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06" name="Freeform 692"/>
              <p:cNvSpPr>
                <a:spLocks/>
              </p:cNvSpPr>
              <p:nvPr/>
            </p:nvSpPr>
            <p:spPr bwMode="auto">
              <a:xfrm rot="-6630112">
                <a:off x="830" y="2315"/>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07" name="Freeform 693"/>
              <p:cNvSpPr>
                <a:spLocks/>
              </p:cNvSpPr>
              <p:nvPr/>
            </p:nvSpPr>
            <p:spPr bwMode="auto">
              <a:xfrm rot="-6630112">
                <a:off x="742" y="2125"/>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08" name="Freeform 694"/>
              <p:cNvSpPr>
                <a:spLocks/>
              </p:cNvSpPr>
              <p:nvPr/>
            </p:nvSpPr>
            <p:spPr bwMode="auto">
              <a:xfrm rot="-6630112">
                <a:off x="722" y="2176"/>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09" name="Freeform 695"/>
              <p:cNvSpPr>
                <a:spLocks/>
              </p:cNvSpPr>
              <p:nvPr/>
            </p:nvSpPr>
            <p:spPr bwMode="auto">
              <a:xfrm rot="-6630112">
                <a:off x="656" y="2059"/>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0" name="Freeform 696"/>
              <p:cNvSpPr>
                <a:spLocks/>
              </p:cNvSpPr>
              <p:nvPr/>
            </p:nvSpPr>
            <p:spPr bwMode="auto">
              <a:xfrm rot="-6630112">
                <a:off x="681" y="2111"/>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1" name="Freeform 697"/>
              <p:cNvSpPr>
                <a:spLocks/>
              </p:cNvSpPr>
              <p:nvPr/>
            </p:nvSpPr>
            <p:spPr bwMode="auto">
              <a:xfrm rot="-6630112">
                <a:off x="654" y="2034"/>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2" name="Freeform 698"/>
              <p:cNvSpPr>
                <a:spLocks/>
              </p:cNvSpPr>
              <p:nvPr/>
            </p:nvSpPr>
            <p:spPr bwMode="auto">
              <a:xfrm rot="-6630112">
                <a:off x="735" y="2049"/>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3" name="Freeform 699"/>
              <p:cNvSpPr>
                <a:spLocks/>
              </p:cNvSpPr>
              <p:nvPr/>
            </p:nvSpPr>
            <p:spPr bwMode="auto">
              <a:xfrm rot="-6630112">
                <a:off x="702" y="1976"/>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4" name="Freeform 700"/>
              <p:cNvSpPr>
                <a:spLocks/>
              </p:cNvSpPr>
              <p:nvPr/>
            </p:nvSpPr>
            <p:spPr bwMode="auto">
              <a:xfrm rot="-6630112">
                <a:off x="656" y="1947"/>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5" name="Freeform 701"/>
              <p:cNvSpPr>
                <a:spLocks/>
              </p:cNvSpPr>
              <p:nvPr/>
            </p:nvSpPr>
            <p:spPr bwMode="auto">
              <a:xfrm rot="-6630112">
                <a:off x="642" y="1998"/>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6" name="Freeform 702"/>
              <p:cNvSpPr>
                <a:spLocks/>
              </p:cNvSpPr>
              <p:nvPr/>
            </p:nvSpPr>
            <p:spPr bwMode="auto">
              <a:xfrm rot="-6630112">
                <a:off x="653" y="2083"/>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7" name="Freeform 703"/>
              <p:cNvSpPr>
                <a:spLocks/>
              </p:cNvSpPr>
              <p:nvPr/>
            </p:nvSpPr>
            <p:spPr bwMode="auto">
              <a:xfrm rot="-6630112">
                <a:off x="638" y="1929"/>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918" name="Freeform 704"/>
              <p:cNvSpPr>
                <a:spLocks/>
              </p:cNvSpPr>
              <p:nvPr/>
            </p:nvSpPr>
            <p:spPr bwMode="auto">
              <a:xfrm rot="-6630112">
                <a:off x="675" y="2157"/>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768" name="Group 705"/>
            <p:cNvGrpSpPr>
              <a:grpSpLocks/>
            </p:cNvGrpSpPr>
            <p:nvPr/>
          </p:nvGrpSpPr>
          <p:grpSpPr bwMode="auto">
            <a:xfrm>
              <a:off x="3789" y="1986"/>
              <a:ext cx="142" cy="144"/>
              <a:chOff x="642" y="1901"/>
              <a:chExt cx="370" cy="541"/>
            </a:xfrm>
          </p:grpSpPr>
          <p:sp>
            <p:nvSpPr>
              <p:cNvPr id="799" name="Freeform 706"/>
              <p:cNvSpPr>
                <a:spLocks/>
              </p:cNvSpPr>
              <p:nvPr/>
            </p:nvSpPr>
            <p:spPr bwMode="auto">
              <a:xfrm rot="-6630112">
                <a:off x="603" y="2119"/>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800" name="Group 707"/>
              <p:cNvGrpSpPr>
                <a:grpSpLocks/>
              </p:cNvGrpSpPr>
              <p:nvPr/>
            </p:nvGrpSpPr>
            <p:grpSpPr bwMode="auto">
              <a:xfrm rot="-6630112">
                <a:off x="758" y="2264"/>
                <a:ext cx="154" cy="71"/>
                <a:chOff x="4097" y="3357"/>
                <a:chExt cx="154" cy="102"/>
              </a:xfrm>
            </p:grpSpPr>
            <p:sp>
              <p:nvSpPr>
                <p:cNvPr id="865" name="Freeform 708"/>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66" name="Freeform 709"/>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67" name="Freeform 710"/>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801" name="Group 711"/>
              <p:cNvGrpSpPr>
                <a:grpSpLocks/>
              </p:cNvGrpSpPr>
              <p:nvPr/>
            </p:nvGrpSpPr>
            <p:grpSpPr bwMode="auto">
              <a:xfrm rot="-6630112">
                <a:off x="804" y="2187"/>
                <a:ext cx="154" cy="71"/>
                <a:chOff x="4152" y="3452"/>
                <a:chExt cx="154" cy="102"/>
              </a:xfrm>
            </p:grpSpPr>
            <p:sp>
              <p:nvSpPr>
                <p:cNvPr id="862" name="Freeform 712"/>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63" name="Freeform 713"/>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64" name="Freeform 714"/>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802" name="Freeform 715"/>
              <p:cNvSpPr>
                <a:spLocks/>
              </p:cNvSpPr>
              <p:nvPr/>
            </p:nvSpPr>
            <p:spPr bwMode="auto">
              <a:xfrm rot="-6630112">
                <a:off x="837" y="2336"/>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03" name="Freeform 716"/>
              <p:cNvSpPr>
                <a:spLocks/>
              </p:cNvSpPr>
              <p:nvPr/>
            </p:nvSpPr>
            <p:spPr bwMode="auto">
              <a:xfrm rot="-6630112">
                <a:off x="881" y="2329"/>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04" name="Freeform 717"/>
              <p:cNvSpPr>
                <a:spLocks/>
              </p:cNvSpPr>
              <p:nvPr/>
            </p:nvSpPr>
            <p:spPr bwMode="auto">
              <a:xfrm rot="-6630112">
                <a:off x="793" y="2139"/>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05" name="Freeform 718"/>
              <p:cNvSpPr>
                <a:spLocks/>
              </p:cNvSpPr>
              <p:nvPr/>
            </p:nvSpPr>
            <p:spPr bwMode="auto">
              <a:xfrm rot="-6630112">
                <a:off x="773" y="2190"/>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06" name="Freeform 719"/>
              <p:cNvSpPr>
                <a:spLocks/>
              </p:cNvSpPr>
              <p:nvPr/>
            </p:nvSpPr>
            <p:spPr bwMode="auto">
              <a:xfrm rot="-6630112">
                <a:off x="707" y="2073"/>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07" name="Freeform 720"/>
              <p:cNvSpPr>
                <a:spLocks/>
              </p:cNvSpPr>
              <p:nvPr/>
            </p:nvSpPr>
            <p:spPr bwMode="auto">
              <a:xfrm rot="-6630112">
                <a:off x="732" y="2125"/>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08" name="Freeform 721"/>
              <p:cNvSpPr>
                <a:spLocks/>
              </p:cNvSpPr>
              <p:nvPr/>
            </p:nvSpPr>
            <p:spPr bwMode="auto">
              <a:xfrm rot="-6630112">
                <a:off x="679" y="2037"/>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09" name="Freeform 722"/>
              <p:cNvSpPr>
                <a:spLocks/>
              </p:cNvSpPr>
              <p:nvPr/>
            </p:nvSpPr>
            <p:spPr bwMode="auto">
              <a:xfrm rot="-6630112">
                <a:off x="783" y="2001"/>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10" name="Freeform 723"/>
              <p:cNvSpPr>
                <a:spLocks/>
              </p:cNvSpPr>
              <p:nvPr/>
            </p:nvSpPr>
            <p:spPr bwMode="auto">
              <a:xfrm rot="-6630112">
                <a:off x="781" y="2003"/>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11" name="Freeform 724"/>
              <p:cNvSpPr>
                <a:spLocks/>
              </p:cNvSpPr>
              <p:nvPr/>
            </p:nvSpPr>
            <p:spPr bwMode="auto">
              <a:xfrm rot="-6630112">
                <a:off x="707" y="1961"/>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12" name="Freeform 725"/>
              <p:cNvSpPr>
                <a:spLocks/>
              </p:cNvSpPr>
              <p:nvPr/>
            </p:nvSpPr>
            <p:spPr bwMode="auto">
              <a:xfrm rot="-6630112">
                <a:off x="644" y="1993"/>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13" name="Freeform 726"/>
              <p:cNvSpPr>
                <a:spLocks/>
              </p:cNvSpPr>
              <p:nvPr/>
            </p:nvSpPr>
            <p:spPr bwMode="auto">
              <a:xfrm rot="-6630112">
                <a:off x="766" y="2095"/>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14" name="Freeform 727"/>
              <p:cNvSpPr>
                <a:spLocks/>
              </p:cNvSpPr>
              <p:nvPr/>
            </p:nvSpPr>
            <p:spPr bwMode="auto">
              <a:xfrm rot="-6630112">
                <a:off x="689" y="1943"/>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15" name="Freeform 728"/>
              <p:cNvSpPr>
                <a:spLocks/>
              </p:cNvSpPr>
              <p:nvPr/>
            </p:nvSpPr>
            <p:spPr bwMode="auto">
              <a:xfrm rot="-6630112">
                <a:off x="749" y="2168"/>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16" name="Freeform 729"/>
              <p:cNvSpPr>
                <a:spLocks/>
              </p:cNvSpPr>
              <p:nvPr/>
            </p:nvSpPr>
            <p:spPr bwMode="auto">
              <a:xfrm rot="-6630112">
                <a:off x="631" y="2100"/>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817" name="Group 730"/>
              <p:cNvGrpSpPr>
                <a:grpSpLocks/>
              </p:cNvGrpSpPr>
              <p:nvPr/>
            </p:nvGrpSpPr>
            <p:grpSpPr bwMode="auto">
              <a:xfrm rot="-6630112">
                <a:off x="834" y="2309"/>
                <a:ext cx="154" cy="71"/>
                <a:chOff x="4097" y="3357"/>
                <a:chExt cx="154" cy="102"/>
              </a:xfrm>
            </p:grpSpPr>
            <p:sp>
              <p:nvSpPr>
                <p:cNvPr id="859" name="Freeform 731"/>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60" name="Freeform 732"/>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61" name="Freeform 733"/>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818" name="Group 734"/>
              <p:cNvGrpSpPr>
                <a:grpSpLocks/>
              </p:cNvGrpSpPr>
              <p:nvPr/>
            </p:nvGrpSpPr>
            <p:grpSpPr bwMode="auto">
              <a:xfrm rot="-6630112">
                <a:off x="880" y="2232"/>
                <a:ext cx="154" cy="71"/>
                <a:chOff x="4152" y="3452"/>
                <a:chExt cx="154" cy="102"/>
              </a:xfrm>
            </p:grpSpPr>
            <p:sp>
              <p:nvSpPr>
                <p:cNvPr id="856" name="Freeform 735"/>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57" name="Freeform 736"/>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58" name="Freeform 737"/>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819" name="Freeform 738"/>
              <p:cNvSpPr>
                <a:spLocks/>
              </p:cNvSpPr>
              <p:nvPr/>
            </p:nvSpPr>
            <p:spPr bwMode="auto">
              <a:xfrm rot="-6630112">
                <a:off x="913" y="2381"/>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0" name="Freeform 739"/>
              <p:cNvSpPr>
                <a:spLocks/>
              </p:cNvSpPr>
              <p:nvPr/>
            </p:nvSpPr>
            <p:spPr bwMode="auto">
              <a:xfrm rot="-6630112">
                <a:off x="957" y="2374"/>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1" name="Freeform 740"/>
              <p:cNvSpPr>
                <a:spLocks/>
              </p:cNvSpPr>
              <p:nvPr/>
            </p:nvSpPr>
            <p:spPr bwMode="auto">
              <a:xfrm rot="-6630112">
                <a:off x="869" y="2184"/>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2" name="Freeform 741"/>
              <p:cNvSpPr>
                <a:spLocks/>
              </p:cNvSpPr>
              <p:nvPr/>
            </p:nvSpPr>
            <p:spPr bwMode="auto">
              <a:xfrm rot="-6630112">
                <a:off x="849" y="2235"/>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3" name="Freeform 742"/>
              <p:cNvSpPr>
                <a:spLocks/>
              </p:cNvSpPr>
              <p:nvPr/>
            </p:nvSpPr>
            <p:spPr bwMode="auto">
              <a:xfrm rot="-6630112">
                <a:off x="734" y="2002"/>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4" name="Freeform 743"/>
              <p:cNvSpPr>
                <a:spLocks/>
              </p:cNvSpPr>
              <p:nvPr/>
            </p:nvSpPr>
            <p:spPr bwMode="auto">
              <a:xfrm rot="-6630112">
                <a:off x="760" y="2106"/>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5" name="Freeform 744"/>
              <p:cNvSpPr>
                <a:spLocks/>
              </p:cNvSpPr>
              <p:nvPr/>
            </p:nvSpPr>
            <p:spPr bwMode="auto">
              <a:xfrm rot="-6630112">
                <a:off x="707" y="2018"/>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6" name="Freeform 745"/>
              <p:cNvSpPr>
                <a:spLocks/>
              </p:cNvSpPr>
              <p:nvPr/>
            </p:nvSpPr>
            <p:spPr bwMode="auto">
              <a:xfrm rot="-6630112">
                <a:off x="797" y="2005"/>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7" name="Freeform 746"/>
              <p:cNvSpPr>
                <a:spLocks/>
              </p:cNvSpPr>
              <p:nvPr/>
            </p:nvSpPr>
            <p:spPr bwMode="auto">
              <a:xfrm rot="-6630112">
                <a:off x="781" y="1955"/>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8" name="Freeform 747"/>
              <p:cNvSpPr>
                <a:spLocks/>
              </p:cNvSpPr>
              <p:nvPr/>
            </p:nvSpPr>
            <p:spPr bwMode="auto">
              <a:xfrm rot="-6630112">
                <a:off x="735" y="1942"/>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29" name="Freeform 748"/>
              <p:cNvSpPr>
                <a:spLocks/>
              </p:cNvSpPr>
              <p:nvPr/>
            </p:nvSpPr>
            <p:spPr bwMode="auto">
              <a:xfrm rot="-6630112">
                <a:off x="672" y="1974"/>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30" name="Freeform 749"/>
              <p:cNvSpPr>
                <a:spLocks/>
              </p:cNvSpPr>
              <p:nvPr/>
            </p:nvSpPr>
            <p:spPr bwMode="auto">
              <a:xfrm rot="-6630112">
                <a:off x="794" y="2076"/>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31" name="Freeform 750"/>
              <p:cNvSpPr>
                <a:spLocks/>
              </p:cNvSpPr>
              <p:nvPr/>
            </p:nvSpPr>
            <p:spPr bwMode="auto">
              <a:xfrm rot="-6630112">
                <a:off x="717" y="1924"/>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32" name="Freeform 751"/>
              <p:cNvSpPr>
                <a:spLocks/>
              </p:cNvSpPr>
              <p:nvPr/>
            </p:nvSpPr>
            <p:spPr bwMode="auto">
              <a:xfrm rot="-6630112">
                <a:off x="777" y="2149"/>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33" name="Freeform 752"/>
              <p:cNvSpPr>
                <a:spLocks/>
              </p:cNvSpPr>
              <p:nvPr/>
            </p:nvSpPr>
            <p:spPr bwMode="auto">
              <a:xfrm rot="-6630112">
                <a:off x="552" y="2105"/>
                <a:ext cx="376" cy="57"/>
              </a:xfrm>
              <a:custGeom>
                <a:avLst/>
                <a:gdLst>
                  <a:gd name="T0" fmla="*/ 0 w 1506"/>
                  <a:gd name="T1" fmla="*/ 321 h 321"/>
                  <a:gd name="T2" fmla="*/ 293 w 1506"/>
                  <a:gd name="T3" fmla="*/ 277 h 321"/>
                  <a:gd name="T4" fmla="*/ 468 w 1506"/>
                  <a:gd name="T5" fmla="*/ 219 h 321"/>
                  <a:gd name="T6" fmla="*/ 746 w 1506"/>
                  <a:gd name="T7" fmla="*/ 117 h 321"/>
                  <a:gd name="T8" fmla="*/ 965 w 1506"/>
                  <a:gd name="T9" fmla="*/ 117 h 321"/>
                  <a:gd name="T10" fmla="*/ 1243 w 1506"/>
                  <a:gd name="T11" fmla="*/ 73 h 321"/>
                  <a:gd name="T12" fmla="*/ 1506 w 1506"/>
                  <a:gd name="T13" fmla="*/ 0 h 321"/>
                  <a:gd name="T14" fmla="*/ 0 60000 65536"/>
                  <a:gd name="T15" fmla="*/ 0 60000 65536"/>
                  <a:gd name="T16" fmla="*/ 0 60000 65536"/>
                  <a:gd name="T17" fmla="*/ 0 60000 65536"/>
                  <a:gd name="T18" fmla="*/ 0 60000 65536"/>
                  <a:gd name="T19" fmla="*/ 0 60000 65536"/>
                  <a:gd name="T20" fmla="*/ 0 60000 65536"/>
                  <a:gd name="T21" fmla="*/ 0 w 1506"/>
                  <a:gd name="T22" fmla="*/ 0 h 321"/>
                  <a:gd name="T23" fmla="*/ 1506 w 1506"/>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 h="321">
                    <a:moveTo>
                      <a:pt x="0" y="321"/>
                    </a:moveTo>
                    <a:lnTo>
                      <a:pt x="293" y="277"/>
                    </a:lnTo>
                    <a:lnTo>
                      <a:pt x="468" y="219"/>
                    </a:lnTo>
                    <a:lnTo>
                      <a:pt x="746" y="117"/>
                    </a:lnTo>
                    <a:lnTo>
                      <a:pt x="965" y="117"/>
                    </a:lnTo>
                    <a:lnTo>
                      <a:pt x="1243" y="73"/>
                    </a:lnTo>
                    <a:lnTo>
                      <a:pt x="1506" y="0"/>
                    </a:lnTo>
                  </a:path>
                </a:pathLst>
              </a:custGeom>
              <a:solidFill>
                <a:srgbClr val="006600"/>
              </a:solidFill>
              <a:ln w="1587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nvGrpSpPr>
              <p:cNvPr id="834" name="Group 753"/>
              <p:cNvGrpSpPr>
                <a:grpSpLocks/>
              </p:cNvGrpSpPr>
              <p:nvPr/>
            </p:nvGrpSpPr>
            <p:grpSpPr bwMode="auto">
              <a:xfrm rot="-6630112">
                <a:off x="707" y="2250"/>
                <a:ext cx="154" cy="71"/>
                <a:chOff x="4097" y="3357"/>
                <a:chExt cx="154" cy="102"/>
              </a:xfrm>
            </p:grpSpPr>
            <p:sp>
              <p:nvSpPr>
                <p:cNvPr id="853" name="Freeform 754"/>
                <p:cNvSpPr>
                  <a:spLocks/>
                </p:cNvSpPr>
                <p:nvPr/>
              </p:nvSpPr>
              <p:spPr bwMode="auto">
                <a:xfrm>
                  <a:off x="4167" y="3360"/>
                  <a:ext cx="40" cy="99"/>
                </a:xfrm>
                <a:custGeom>
                  <a:avLst/>
                  <a:gdLst>
                    <a:gd name="T0" fmla="*/ 161 w 161"/>
                    <a:gd name="T1" fmla="*/ 395 h 395"/>
                    <a:gd name="T2" fmla="*/ 29 w 161"/>
                    <a:gd name="T3" fmla="*/ 219 h 395"/>
                    <a:gd name="T4" fmla="*/ 0 w 161"/>
                    <a:gd name="T5" fmla="*/ 44 h 395"/>
                    <a:gd name="T6" fmla="*/ 88 w 161"/>
                    <a:gd name="T7" fmla="*/ 0 h 395"/>
                    <a:gd name="T8" fmla="*/ 161 w 161"/>
                    <a:gd name="T9" fmla="*/ 395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161" y="395"/>
                      </a:moveTo>
                      <a:lnTo>
                        <a:pt x="29" y="219"/>
                      </a:lnTo>
                      <a:lnTo>
                        <a:pt x="0" y="44"/>
                      </a:lnTo>
                      <a:lnTo>
                        <a:pt x="88" y="0"/>
                      </a:lnTo>
                      <a:lnTo>
                        <a:pt x="161"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54" name="Freeform 755"/>
                <p:cNvSpPr>
                  <a:spLocks/>
                </p:cNvSpPr>
                <p:nvPr/>
              </p:nvSpPr>
              <p:spPr bwMode="auto">
                <a:xfrm>
                  <a:off x="4214" y="3357"/>
                  <a:ext cx="37" cy="88"/>
                </a:xfrm>
                <a:custGeom>
                  <a:avLst/>
                  <a:gdLst>
                    <a:gd name="T0" fmla="*/ 0 w 146"/>
                    <a:gd name="T1" fmla="*/ 351 h 351"/>
                    <a:gd name="T2" fmla="*/ 0 w 146"/>
                    <a:gd name="T3" fmla="*/ 146 h 351"/>
                    <a:gd name="T4" fmla="*/ 58 w 146"/>
                    <a:gd name="T5" fmla="*/ 0 h 351"/>
                    <a:gd name="T6" fmla="*/ 146 w 146"/>
                    <a:gd name="T7" fmla="*/ 30 h 351"/>
                    <a:gd name="T8" fmla="*/ 102 w 146"/>
                    <a:gd name="T9" fmla="*/ 176 h 351"/>
                    <a:gd name="T10" fmla="*/ 0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0" y="351"/>
                      </a:moveTo>
                      <a:lnTo>
                        <a:pt x="0" y="146"/>
                      </a:lnTo>
                      <a:lnTo>
                        <a:pt x="58" y="0"/>
                      </a:lnTo>
                      <a:lnTo>
                        <a:pt x="146" y="30"/>
                      </a:lnTo>
                      <a:lnTo>
                        <a:pt x="102" y="176"/>
                      </a:lnTo>
                      <a:lnTo>
                        <a:pt x="0"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55" name="Freeform 756"/>
                <p:cNvSpPr>
                  <a:spLocks/>
                </p:cNvSpPr>
                <p:nvPr/>
              </p:nvSpPr>
              <p:spPr bwMode="auto">
                <a:xfrm>
                  <a:off x="4097" y="3386"/>
                  <a:ext cx="81" cy="62"/>
                </a:xfrm>
                <a:custGeom>
                  <a:avLst/>
                  <a:gdLst>
                    <a:gd name="T0" fmla="*/ 322 w 322"/>
                    <a:gd name="T1" fmla="*/ 249 h 249"/>
                    <a:gd name="T2" fmla="*/ 234 w 322"/>
                    <a:gd name="T3" fmla="*/ 161 h 249"/>
                    <a:gd name="T4" fmla="*/ 103 w 322"/>
                    <a:gd name="T5" fmla="*/ 15 h 249"/>
                    <a:gd name="T6" fmla="*/ 0 w 322"/>
                    <a:gd name="T7" fmla="*/ 0 h 249"/>
                    <a:gd name="T8" fmla="*/ 73 w 322"/>
                    <a:gd name="T9" fmla="*/ 103 h 249"/>
                    <a:gd name="T10" fmla="*/ 322 w 322"/>
                    <a:gd name="T11" fmla="*/ 249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322" y="249"/>
                      </a:moveTo>
                      <a:lnTo>
                        <a:pt x="234" y="161"/>
                      </a:lnTo>
                      <a:lnTo>
                        <a:pt x="103" y="15"/>
                      </a:lnTo>
                      <a:lnTo>
                        <a:pt x="0" y="0"/>
                      </a:lnTo>
                      <a:lnTo>
                        <a:pt x="73" y="103"/>
                      </a:lnTo>
                      <a:lnTo>
                        <a:pt x="322"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grpSp>
            <p:nvGrpSpPr>
              <p:cNvPr id="835" name="Group 757"/>
              <p:cNvGrpSpPr>
                <a:grpSpLocks/>
              </p:cNvGrpSpPr>
              <p:nvPr/>
            </p:nvGrpSpPr>
            <p:grpSpPr bwMode="auto">
              <a:xfrm rot="-6630112">
                <a:off x="753" y="2173"/>
                <a:ext cx="154" cy="71"/>
                <a:chOff x="4152" y="3452"/>
                <a:chExt cx="154" cy="102"/>
              </a:xfrm>
            </p:grpSpPr>
            <p:sp>
              <p:nvSpPr>
                <p:cNvPr id="850" name="Freeform 758"/>
                <p:cNvSpPr>
                  <a:spLocks/>
                </p:cNvSpPr>
                <p:nvPr/>
              </p:nvSpPr>
              <p:spPr bwMode="auto">
                <a:xfrm>
                  <a:off x="4196" y="3452"/>
                  <a:ext cx="40" cy="99"/>
                </a:xfrm>
                <a:custGeom>
                  <a:avLst/>
                  <a:gdLst>
                    <a:gd name="T0" fmla="*/ 0 w 161"/>
                    <a:gd name="T1" fmla="*/ 0 h 395"/>
                    <a:gd name="T2" fmla="*/ 131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1"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51" name="Freeform 759"/>
                <p:cNvSpPr>
                  <a:spLocks/>
                </p:cNvSpPr>
                <p:nvPr/>
              </p:nvSpPr>
              <p:spPr bwMode="auto">
                <a:xfrm>
                  <a:off x="4152" y="3466"/>
                  <a:ext cx="37" cy="88"/>
                </a:xfrm>
                <a:custGeom>
                  <a:avLst/>
                  <a:gdLst>
                    <a:gd name="T0" fmla="*/ 147 w 147"/>
                    <a:gd name="T1" fmla="*/ 0 h 351"/>
                    <a:gd name="T2" fmla="*/ 147 w 147"/>
                    <a:gd name="T3" fmla="*/ 205 h 351"/>
                    <a:gd name="T4" fmla="*/ 88 w 147"/>
                    <a:gd name="T5" fmla="*/ 351 h 351"/>
                    <a:gd name="T6" fmla="*/ 0 w 147"/>
                    <a:gd name="T7" fmla="*/ 321 h 351"/>
                    <a:gd name="T8" fmla="*/ 44 w 147"/>
                    <a:gd name="T9" fmla="*/ 175 h 351"/>
                    <a:gd name="T10" fmla="*/ 147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147" y="0"/>
                      </a:moveTo>
                      <a:lnTo>
                        <a:pt x="147" y="205"/>
                      </a:lnTo>
                      <a:lnTo>
                        <a:pt x="88" y="351"/>
                      </a:lnTo>
                      <a:lnTo>
                        <a:pt x="0" y="321"/>
                      </a:lnTo>
                      <a:lnTo>
                        <a:pt x="44" y="175"/>
                      </a:lnTo>
                      <a:lnTo>
                        <a:pt x="147"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52" name="Freeform 760"/>
                <p:cNvSpPr>
                  <a:spLocks/>
                </p:cNvSpPr>
                <p:nvPr/>
              </p:nvSpPr>
              <p:spPr bwMode="auto">
                <a:xfrm>
                  <a:off x="4225" y="3463"/>
                  <a:ext cx="81" cy="62"/>
                </a:xfrm>
                <a:custGeom>
                  <a:avLst/>
                  <a:gdLst>
                    <a:gd name="T0" fmla="*/ 0 w 321"/>
                    <a:gd name="T1" fmla="*/ 0 h 249"/>
                    <a:gd name="T2" fmla="*/ 88 w 321"/>
                    <a:gd name="T3" fmla="*/ 88 h 249"/>
                    <a:gd name="T4" fmla="*/ 219 w 321"/>
                    <a:gd name="T5" fmla="*/ 234 h 249"/>
                    <a:gd name="T6" fmla="*/ 321 w 321"/>
                    <a:gd name="T7" fmla="*/ 249 h 249"/>
                    <a:gd name="T8" fmla="*/ 248 w 321"/>
                    <a:gd name="T9" fmla="*/ 146 h 249"/>
                    <a:gd name="T10" fmla="*/ 0 w 321"/>
                    <a:gd name="T11" fmla="*/ 0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0"/>
                      </a:moveTo>
                      <a:lnTo>
                        <a:pt x="88" y="88"/>
                      </a:lnTo>
                      <a:lnTo>
                        <a:pt x="219" y="234"/>
                      </a:lnTo>
                      <a:lnTo>
                        <a:pt x="321" y="249"/>
                      </a:lnTo>
                      <a:lnTo>
                        <a:pt x="248"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836" name="Freeform 761"/>
              <p:cNvSpPr>
                <a:spLocks/>
              </p:cNvSpPr>
              <p:nvPr/>
            </p:nvSpPr>
            <p:spPr bwMode="auto">
              <a:xfrm rot="-6630112">
                <a:off x="786" y="2322"/>
                <a:ext cx="92" cy="30"/>
              </a:xfrm>
              <a:custGeom>
                <a:avLst/>
                <a:gdLst>
                  <a:gd name="T0" fmla="*/ 365 w 365"/>
                  <a:gd name="T1" fmla="*/ 176 h 176"/>
                  <a:gd name="T2" fmla="*/ 73 w 365"/>
                  <a:gd name="T3" fmla="*/ 103 h 176"/>
                  <a:gd name="T4" fmla="*/ 0 w 365"/>
                  <a:gd name="T5" fmla="*/ 0 h 176"/>
                  <a:gd name="T6" fmla="*/ 87 w 365"/>
                  <a:gd name="T7" fmla="*/ 0 h 176"/>
                  <a:gd name="T8" fmla="*/ 365 w 365"/>
                  <a:gd name="T9" fmla="*/ 176 h 176"/>
                  <a:gd name="T10" fmla="*/ 0 60000 65536"/>
                  <a:gd name="T11" fmla="*/ 0 60000 65536"/>
                  <a:gd name="T12" fmla="*/ 0 60000 65536"/>
                  <a:gd name="T13" fmla="*/ 0 60000 65536"/>
                  <a:gd name="T14" fmla="*/ 0 60000 65536"/>
                  <a:gd name="T15" fmla="*/ 0 w 365"/>
                  <a:gd name="T16" fmla="*/ 0 h 176"/>
                  <a:gd name="T17" fmla="*/ 365 w 365"/>
                  <a:gd name="T18" fmla="*/ 176 h 176"/>
                </a:gdLst>
                <a:ahLst/>
                <a:cxnLst>
                  <a:cxn ang="T10">
                    <a:pos x="T0" y="T1"/>
                  </a:cxn>
                  <a:cxn ang="T11">
                    <a:pos x="T2" y="T3"/>
                  </a:cxn>
                  <a:cxn ang="T12">
                    <a:pos x="T4" y="T5"/>
                  </a:cxn>
                  <a:cxn ang="T13">
                    <a:pos x="T6" y="T7"/>
                  </a:cxn>
                  <a:cxn ang="T14">
                    <a:pos x="T8" y="T9"/>
                  </a:cxn>
                </a:cxnLst>
                <a:rect l="T15" t="T16" r="T17" b="T18"/>
                <a:pathLst>
                  <a:path w="365" h="176">
                    <a:moveTo>
                      <a:pt x="365" y="176"/>
                    </a:moveTo>
                    <a:lnTo>
                      <a:pt x="73" y="103"/>
                    </a:lnTo>
                    <a:lnTo>
                      <a:pt x="0" y="0"/>
                    </a:lnTo>
                    <a:lnTo>
                      <a:pt x="87" y="0"/>
                    </a:lnTo>
                    <a:lnTo>
                      <a:pt x="365" y="176"/>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37" name="Freeform 762"/>
              <p:cNvSpPr>
                <a:spLocks/>
              </p:cNvSpPr>
              <p:nvPr/>
            </p:nvSpPr>
            <p:spPr bwMode="auto">
              <a:xfrm rot="-6630112">
                <a:off x="830" y="2315"/>
                <a:ext cx="74" cy="37"/>
              </a:xfrm>
              <a:custGeom>
                <a:avLst/>
                <a:gdLst>
                  <a:gd name="T0" fmla="*/ 292 w 292"/>
                  <a:gd name="T1" fmla="*/ 0 h 205"/>
                  <a:gd name="T2" fmla="*/ 87 w 292"/>
                  <a:gd name="T3" fmla="*/ 58 h 205"/>
                  <a:gd name="T4" fmla="*/ 0 w 292"/>
                  <a:gd name="T5" fmla="*/ 146 h 205"/>
                  <a:gd name="T6" fmla="*/ 14 w 292"/>
                  <a:gd name="T7" fmla="*/ 205 h 205"/>
                  <a:gd name="T8" fmla="*/ 102 w 292"/>
                  <a:gd name="T9" fmla="*/ 190 h 205"/>
                  <a:gd name="T10" fmla="*/ 292 w 292"/>
                  <a:gd name="T11" fmla="*/ 0 h 205"/>
                  <a:gd name="T12" fmla="*/ 0 60000 65536"/>
                  <a:gd name="T13" fmla="*/ 0 60000 65536"/>
                  <a:gd name="T14" fmla="*/ 0 60000 65536"/>
                  <a:gd name="T15" fmla="*/ 0 60000 65536"/>
                  <a:gd name="T16" fmla="*/ 0 60000 65536"/>
                  <a:gd name="T17" fmla="*/ 0 60000 65536"/>
                  <a:gd name="T18" fmla="*/ 0 w 292"/>
                  <a:gd name="T19" fmla="*/ 0 h 205"/>
                  <a:gd name="T20" fmla="*/ 292 w 29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92" h="205">
                    <a:moveTo>
                      <a:pt x="292" y="0"/>
                    </a:moveTo>
                    <a:lnTo>
                      <a:pt x="87" y="58"/>
                    </a:lnTo>
                    <a:lnTo>
                      <a:pt x="0" y="146"/>
                    </a:lnTo>
                    <a:lnTo>
                      <a:pt x="14" y="205"/>
                    </a:lnTo>
                    <a:lnTo>
                      <a:pt x="102" y="190"/>
                    </a:lnTo>
                    <a:lnTo>
                      <a:pt x="292"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38" name="Freeform 763"/>
              <p:cNvSpPr>
                <a:spLocks/>
              </p:cNvSpPr>
              <p:nvPr/>
            </p:nvSpPr>
            <p:spPr bwMode="auto">
              <a:xfrm rot="-6630112">
                <a:off x="742" y="2125"/>
                <a:ext cx="80" cy="35"/>
              </a:xfrm>
              <a:custGeom>
                <a:avLst/>
                <a:gdLst>
                  <a:gd name="T0" fmla="*/ 0 w 322"/>
                  <a:gd name="T1" fmla="*/ 0 h 204"/>
                  <a:gd name="T2" fmla="*/ 117 w 322"/>
                  <a:gd name="T3" fmla="*/ 117 h 204"/>
                  <a:gd name="T4" fmla="*/ 263 w 322"/>
                  <a:gd name="T5" fmla="*/ 204 h 204"/>
                  <a:gd name="T6" fmla="*/ 322 w 322"/>
                  <a:gd name="T7" fmla="*/ 161 h 204"/>
                  <a:gd name="T8" fmla="*/ 176 w 322"/>
                  <a:gd name="T9" fmla="*/ 58 h 204"/>
                  <a:gd name="T10" fmla="*/ 0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0"/>
                    </a:moveTo>
                    <a:lnTo>
                      <a:pt x="117" y="117"/>
                    </a:lnTo>
                    <a:lnTo>
                      <a:pt x="263" y="204"/>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39" name="Freeform 764"/>
              <p:cNvSpPr>
                <a:spLocks/>
              </p:cNvSpPr>
              <p:nvPr/>
            </p:nvSpPr>
            <p:spPr bwMode="auto">
              <a:xfrm rot="-6630112">
                <a:off x="722" y="2176"/>
                <a:ext cx="40" cy="46"/>
              </a:xfrm>
              <a:custGeom>
                <a:avLst/>
                <a:gdLst>
                  <a:gd name="T0" fmla="*/ 0 w 161"/>
                  <a:gd name="T1" fmla="*/ 263 h 263"/>
                  <a:gd name="T2" fmla="*/ 29 w 161"/>
                  <a:gd name="T3" fmla="*/ 102 h 263"/>
                  <a:gd name="T4" fmla="*/ 44 w 161"/>
                  <a:gd name="T5" fmla="*/ 29 h 263"/>
                  <a:gd name="T6" fmla="*/ 161 w 161"/>
                  <a:gd name="T7" fmla="*/ 0 h 263"/>
                  <a:gd name="T8" fmla="*/ 0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0" y="263"/>
                    </a:moveTo>
                    <a:lnTo>
                      <a:pt x="29" y="102"/>
                    </a:lnTo>
                    <a:lnTo>
                      <a:pt x="44" y="29"/>
                    </a:lnTo>
                    <a:lnTo>
                      <a:pt x="161" y="0"/>
                    </a:lnTo>
                    <a:lnTo>
                      <a:pt x="0"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0" name="Freeform 765"/>
              <p:cNvSpPr>
                <a:spLocks/>
              </p:cNvSpPr>
              <p:nvPr/>
            </p:nvSpPr>
            <p:spPr bwMode="auto">
              <a:xfrm rot="-6630112">
                <a:off x="656" y="2059"/>
                <a:ext cx="41" cy="70"/>
              </a:xfrm>
              <a:custGeom>
                <a:avLst/>
                <a:gdLst>
                  <a:gd name="T0" fmla="*/ 0 w 160"/>
                  <a:gd name="T1" fmla="*/ 395 h 395"/>
                  <a:gd name="T2" fmla="*/ 131 w 160"/>
                  <a:gd name="T3" fmla="*/ 220 h 395"/>
                  <a:gd name="T4" fmla="*/ 160 w 160"/>
                  <a:gd name="T5" fmla="*/ 44 h 395"/>
                  <a:gd name="T6" fmla="*/ 73 w 160"/>
                  <a:gd name="T7" fmla="*/ 0 h 395"/>
                  <a:gd name="T8" fmla="*/ 0 w 160"/>
                  <a:gd name="T9" fmla="*/ 395 h 395"/>
                  <a:gd name="T10" fmla="*/ 0 60000 65536"/>
                  <a:gd name="T11" fmla="*/ 0 60000 65536"/>
                  <a:gd name="T12" fmla="*/ 0 60000 65536"/>
                  <a:gd name="T13" fmla="*/ 0 60000 65536"/>
                  <a:gd name="T14" fmla="*/ 0 60000 65536"/>
                  <a:gd name="T15" fmla="*/ 0 w 160"/>
                  <a:gd name="T16" fmla="*/ 0 h 395"/>
                  <a:gd name="T17" fmla="*/ 160 w 160"/>
                  <a:gd name="T18" fmla="*/ 395 h 395"/>
                </a:gdLst>
                <a:ahLst/>
                <a:cxnLst>
                  <a:cxn ang="T10">
                    <a:pos x="T0" y="T1"/>
                  </a:cxn>
                  <a:cxn ang="T11">
                    <a:pos x="T2" y="T3"/>
                  </a:cxn>
                  <a:cxn ang="T12">
                    <a:pos x="T4" y="T5"/>
                  </a:cxn>
                  <a:cxn ang="T13">
                    <a:pos x="T6" y="T7"/>
                  </a:cxn>
                  <a:cxn ang="T14">
                    <a:pos x="T8" y="T9"/>
                  </a:cxn>
                </a:cxnLst>
                <a:rect l="T15" t="T16" r="T17" b="T18"/>
                <a:pathLst>
                  <a:path w="160" h="395">
                    <a:moveTo>
                      <a:pt x="0" y="395"/>
                    </a:moveTo>
                    <a:lnTo>
                      <a:pt x="131" y="220"/>
                    </a:lnTo>
                    <a:lnTo>
                      <a:pt x="160" y="44"/>
                    </a:lnTo>
                    <a:lnTo>
                      <a:pt x="73" y="0"/>
                    </a:lnTo>
                    <a:lnTo>
                      <a:pt x="0" y="39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1" name="Freeform 766"/>
              <p:cNvSpPr>
                <a:spLocks/>
              </p:cNvSpPr>
              <p:nvPr/>
            </p:nvSpPr>
            <p:spPr bwMode="auto">
              <a:xfrm rot="-6630112">
                <a:off x="681" y="2111"/>
                <a:ext cx="37" cy="62"/>
              </a:xfrm>
              <a:custGeom>
                <a:avLst/>
                <a:gdLst>
                  <a:gd name="T0" fmla="*/ 146 w 146"/>
                  <a:gd name="T1" fmla="*/ 351 h 351"/>
                  <a:gd name="T2" fmla="*/ 146 w 146"/>
                  <a:gd name="T3" fmla="*/ 146 h 351"/>
                  <a:gd name="T4" fmla="*/ 88 w 146"/>
                  <a:gd name="T5" fmla="*/ 0 h 351"/>
                  <a:gd name="T6" fmla="*/ 0 w 146"/>
                  <a:gd name="T7" fmla="*/ 29 h 351"/>
                  <a:gd name="T8" fmla="*/ 44 w 146"/>
                  <a:gd name="T9" fmla="*/ 176 h 351"/>
                  <a:gd name="T10" fmla="*/ 146 w 146"/>
                  <a:gd name="T11" fmla="*/ 351 h 351"/>
                  <a:gd name="T12" fmla="*/ 0 60000 65536"/>
                  <a:gd name="T13" fmla="*/ 0 60000 65536"/>
                  <a:gd name="T14" fmla="*/ 0 60000 65536"/>
                  <a:gd name="T15" fmla="*/ 0 60000 65536"/>
                  <a:gd name="T16" fmla="*/ 0 60000 65536"/>
                  <a:gd name="T17" fmla="*/ 0 60000 65536"/>
                  <a:gd name="T18" fmla="*/ 0 w 146"/>
                  <a:gd name="T19" fmla="*/ 0 h 351"/>
                  <a:gd name="T20" fmla="*/ 146 w 146"/>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6" h="351">
                    <a:moveTo>
                      <a:pt x="146" y="351"/>
                    </a:moveTo>
                    <a:lnTo>
                      <a:pt x="146" y="146"/>
                    </a:lnTo>
                    <a:lnTo>
                      <a:pt x="88" y="0"/>
                    </a:lnTo>
                    <a:lnTo>
                      <a:pt x="0" y="29"/>
                    </a:lnTo>
                    <a:lnTo>
                      <a:pt x="44" y="176"/>
                    </a:lnTo>
                    <a:lnTo>
                      <a:pt x="146" y="351"/>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2" name="Freeform 767"/>
              <p:cNvSpPr>
                <a:spLocks/>
              </p:cNvSpPr>
              <p:nvPr/>
            </p:nvSpPr>
            <p:spPr bwMode="auto">
              <a:xfrm rot="-6630112">
                <a:off x="654" y="2034"/>
                <a:ext cx="80" cy="44"/>
              </a:xfrm>
              <a:custGeom>
                <a:avLst/>
                <a:gdLst>
                  <a:gd name="T0" fmla="*/ 0 w 321"/>
                  <a:gd name="T1" fmla="*/ 249 h 249"/>
                  <a:gd name="T2" fmla="*/ 87 w 321"/>
                  <a:gd name="T3" fmla="*/ 161 h 249"/>
                  <a:gd name="T4" fmla="*/ 219 w 321"/>
                  <a:gd name="T5" fmla="*/ 15 h 249"/>
                  <a:gd name="T6" fmla="*/ 321 w 321"/>
                  <a:gd name="T7" fmla="*/ 0 h 249"/>
                  <a:gd name="T8" fmla="*/ 248 w 321"/>
                  <a:gd name="T9" fmla="*/ 103 h 249"/>
                  <a:gd name="T10" fmla="*/ 0 w 321"/>
                  <a:gd name="T11" fmla="*/ 249 h 249"/>
                  <a:gd name="T12" fmla="*/ 0 60000 65536"/>
                  <a:gd name="T13" fmla="*/ 0 60000 65536"/>
                  <a:gd name="T14" fmla="*/ 0 60000 65536"/>
                  <a:gd name="T15" fmla="*/ 0 60000 65536"/>
                  <a:gd name="T16" fmla="*/ 0 60000 65536"/>
                  <a:gd name="T17" fmla="*/ 0 60000 65536"/>
                  <a:gd name="T18" fmla="*/ 0 w 321"/>
                  <a:gd name="T19" fmla="*/ 0 h 249"/>
                  <a:gd name="T20" fmla="*/ 321 w 321"/>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1" h="249">
                    <a:moveTo>
                      <a:pt x="0" y="249"/>
                    </a:moveTo>
                    <a:lnTo>
                      <a:pt x="87" y="161"/>
                    </a:lnTo>
                    <a:lnTo>
                      <a:pt x="219" y="15"/>
                    </a:lnTo>
                    <a:lnTo>
                      <a:pt x="321" y="0"/>
                    </a:lnTo>
                    <a:lnTo>
                      <a:pt x="248" y="103"/>
                    </a:lnTo>
                    <a:lnTo>
                      <a:pt x="0" y="249"/>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3" name="Freeform 768"/>
              <p:cNvSpPr>
                <a:spLocks/>
              </p:cNvSpPr>
              <p:nvPr/>
            </p:nvSpPr>
            <p:spPr bwMode="auto">
              <a:xfrm rot="-6630112">
                <a:off x="735" y="2049"/>
                <a:ext cx="40" cy="70"/>
              </a:xfrm>
              <a:custGeom>
                <a:avLst/>
                <a:gdLst>
                  <a:gd name="T0" fmla="*/ 0 w 161"/>
                  <a:gd name="T1" fmla="*/ 0 h 395"/>
                  <a:gd name="T2" fmla="*/ 132 w 161"/>
                  <a:gd name="T3" fmla="*/ 176 h 395"/>
                  <a:gd name="T4" fmla="*/ 161 w 161"/>
                  <a:gd name="T5" fmla="*/ 351 h 395"/>
                  <a:gd name="T6" fmla="*/ 73 w 161"/>
                  <a:gd name="T7" fmla="*/ 395 h 395"/>
                  <a:gd name="T8" fmla="*/ 0 w 161"/>
                  <a:gd name="T9" fmla="*/ 0 h 395"/>
                  <a:gd name="T10" fmla="*/ 0 60000 65536"/>
                  <a:gd name="T11" fmla="*/ 0 60000 65536"/>
                  <a:gd name="T12" fmla="*/ 0 60000 65536"/>
                  <a:gd name="T13" fmla="*/ 0 60000 65536"/>
                  <a:gd name="T14" fmla="*/ 0 60000 65536"/>
                  <a:gd name="T15" fmla="*/ 0 w 161"/>
                  <a:gd name="T16" fmla="*/ 0 h 395"/>
                  <a:gd name="T17" fmla="*/ 161 w 161"/>
                  <a:gd name="T18" fmla="*/ 395 h 395"/>
                </a:gdLst>
                <a:ahLst/>
                <a:cxnLst>
                  <a:cxn ang="T10">
                    <a:pos x="T0" y="T1"/>
                  </a:cxn>
                  <a:cxn ang="T11">
                    <a:pos x="T2" y="T3"/>
                  </a:cxn>
                  <a:cxn ang="T12">
                    <a:pos x="T4" y="T5"/>
                  </a:cxn>
                  <a:cxn ang="T13">
                    <a:pos x="T6" y="T7"/>
                  </a:cxn>
                  <a:cxn ang="T14">
                    <a:pos x="T8" y="T9"/>
                  </a:cxn>
                </a:cxnLst>
                <a:rect l="T15" t="T16" r="T17" b="T18"/>
                <a:pathLst>
                  <a:path w="161" h="395">
                    <a:moveTo>
                      <a:pt x="0" y="0"/>
                    </a:moveTo>
                    <a:lnTo>
                      <a:pt x="132" y="176"/>
                    </a:lnTo>
                    <a:lnTo>
                      <a:pt x="161" y="351"/>
                    </a:lnTo>
                    <a:lnTo>
                      <a:pt x="73" y="395"/>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4" name="Freeform 769"/>
              <p:cNvSpPr>
                <a:spLocks/>
              </p:cNvSpPr>
              <p:nvPr/>
            </p:nvSpPr>
            <p:spPr bwMode="auto">
              <a:xfrm rot="-6630112">
                <a:off x="702" y="1976"/>
                <a:ext cx="36" cy="62"/>
              </a:xfrm>
              <a:custGeom>
                <a:avLst/>
                <a:gdLst>
                  <a:gd name="T0" fmla="*/ 0 w 147"/>
                  <a:gd name="T1" fmla="*/ 0 h 351"/>
                  <a:gd name="T2" fmla="*/ 0 w 147"/>
                  <a:gd name="T3" fmla="*/ 205 h 351"/>
                  <a:gd name="T4" fmla="*/ 59 w 147"/>
                  <a:gd name="T5" fmla="*/ 351 h 351"/>
                  <a:gd name="T6" fmla="*/ 147 w 147"/>
                  <a:gd name="T7" fmla="*/ 322 h 351"/>
                  <a:gd name="T8" fmla="*/ 103 w 147"/>
                  <a:gd name="T9" fmla="*/ 176 h 351"/>
                  <a:gd name="T10" fmla="*/ 0 w 147"/>
                  <a:gd name="T11" fmla="*/ 0 h 351"/>
                  <a:gd name="T12" fmla="*/ 0 60000 65536"/>
                  <a:gd name="T13" fmla="*/ 0 60000 65536"/>
                  <a:gd name="T14" fmla="*/ 0 60000 65536"/>
                  <a:gd name="T15" fmla="*/ 0 60000 65536"/>
                  <a:gd name="T16" fmla="*/ 0 60000 65536"/>
                  <a:gd name="T17" fmla="*/ 0 60000 65536"/>
                  <a:gd name="T18" fmla="*/ 0 w 147"/>
                  <a:gd name="T19" fmla="*/ 0 h 351"/>
                  <a:gd name="T20" fmla="*/ 147 w 147"/>
                  <a:gd name="T21" fmla="*/ 351 h 351"/>
                </a:gdLst>
                <a:ahLst/>
                <a:cxnLst>
                  <a:cxn ang="T12">
                    <a:pos x="T0" y="T1"/>
                  </a:cxn>
                  <a:cxn ang="T13">
                    <a:pos x="T2" y="T3"/>
                  </a:cxn>
                  <a:cxn ang="T14">
                    <a:pos x="T4" y="T5"/>
                  </a:cxn>
                  <a:cxn ang="T15">
                    <a:pos x="T6" y="T7"/>
                  </a:cxn>
                  <a:cxn ang="T16">
                    <a:pos x="T8" y="T9"/>
                  </a:cxn>
                  <a:cxn ang="T17">
                    <a:pos x="T10" y="T11"/>
                  </a:cxn>
                </a:cxnLst>
                <a:rect l="T18" t="T19" r="T20" b="T21"/>
                <a:pathLst>
                  <a:path w="147" h="351">
                    <a:moveTo>
                      <a:pt x="0" y="0"/>
                    </a:moveTo>
                    <a:lnTo>
                      <a:pt x="0" y="205"/>
                    </a:lnTo>
                    <a:lnTo>
                      <a:pt x="59" y="351"/>
                    </a:lnTo>
                    <a:lnTo>
                      <a:pt x="147" y="322"/>
                    </a:lnTo>
                    <a:lnTo>
                      <a:pt x="103" y="17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5" name="Freeform 770"/>
              <p:cNvSpPr>
                <a:spLocks/>
              </p:cNvSpPr>
              <p:nvPr/>
            </p:nvSpPr>
            <p:spPr bwMode="auto">
              <a:xfrm rot="-6630112">
                <a:off x="656" y="1947"/>
                <a:ext cx="80" cy="44"/>
              </a:xfrm>
              <a:custGeom>
                <a:avLst/>
                <a:gdLst>
                  <a:gd name="T0" fmla="*/ 0 w 322"/>
                  <a:gd name="T1" fmla="*/ 0 h 249"/>
                  <a:gd name="T2" fmla="*/ 88 w 322"/>
                  <a:gd name="T3" fmla="*/ 88 h 249"/>
                  <a:gd name="T4" fmla="*/ 219 w 322"/>
                  <a:gd name="T5" fmla="*/ 234 h 249"/>
                  <a:gd name="T6" fmla="*/ 322 w 322"/>
                  <a:gd name="T7" fmla="*/ 249 h 249"/>
                  <a:gd name="T8" fmla="*/ 249 w 322"/>
                  <a:gd name="T9" fmla="*/ 146 h 249"/>
                  <a:gd name="T10" fmla="*/ 0 w 322"/>
                  <a:gd name="T11" fmla="*/ 0 h 249"/>
                  <a:gd name="T12" fmla="*/ 0 60000 65536"/>
                  <a:gd name="T13" fmla="*/ 0 60000 65536"/>
                  <a:gd name="T14" fmla="*/ 0 60000 65536"/>
                  <a:gd name="T15" fmla="*/ 0 60000 65536"/>
                  <a:gd name="T16" fmla="*/ 0 60000 65536"/>
                  <a:gd name="T17" fmla="*/ 0 60000 65536"/>
                  <a:gd name="T18" fmla="*/ 0 w 322"/>
                  <a:gd name="T19" fmla="*/ 0 h 249"/>
                  <a:gd name="T20" fmla="*/ 322 w 322"/>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322" h="249">
                    <a:moveTo>
                      <a:pt x="0" y="0"/>
                    </a:moveTo>
                    <a:lnTo>
                      <a:pt x="88" y="88"/>
                    </a:lnTo>
                    <a:lnTo>
                      <a:pt x="219" y="234"/>
                    </a:lnTo>
                    <a:lnTo>
                      <a:pt x="322" y="249"/>
                    </a:lnTo>
                    <a:lnTo>
                      <a:pt x="249" y="146"/>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6" name="Freeform 771"/>
              <p:cNvSpPr>
                <a:spLocks/>
              </p:cNvSpPr>
              <p:nvPr/>
            </p:nvSpPr>
            <p:spPr bwMode="auto">
              <a:xfrm rot="-6630112">
                <a:off x="642" y="1998"/>
                <a:ext cx="91" cy="31"/>
              </a:xfrm>
              <a:custGeom>
                <a:avLst/>
                <a:gdLst>
                  <a:gd name="T0" fmla="*/ 0 w 366"/>
                  <a:gd name="T1" fmla="*/ 175 h 175"/>
                  <a:gd name="T2" fmla="*/ 293 w 366"/>
                  <a:gd name="T3" fmla="*/ 102 h 175"/>
                  <a:gd name="T4" fmla="*/ 366 w 366"/>
                  <a:gd name="T5" fmla="*/ 0 h 175"/>
                  <a:gd name="T6" fmla="*/ 278 w 366"/>
                  <a:gd name="T7" fmla="*/ 0 h 175"/>
                  <a:gd name="T8" fmla="*/ 0 w 366"/>
                  <a:gd name="T9" fmla="*/ 175 h 175"/>
                  <a:gd name="T10" fmla="*/ 0 60000 65536"/>
                  <a:gd name="T11" fmla="*/ 0 60000 65536"/>
                  <a:gd name="T12" fmla="*/ 0 60000 65536"/>
                  <a:gd name="T13" fmla="*/ 0 60000 65536"/>
                  <a:gd name="T14" fmla="*/ 0 60000 65536"/>
                  <a:gd name="T15" fmla="*/ 0 w 366"/>
                  <a:gd name="T16" fmla="*/ 0 h 175"/>
                  <a:gd name="T17" fmla="*/ 366 w 366"/>
                  <a:gd name="T18" fmla="*/ 175 h 175"/>
                </a:gdLst>
                <a:ahLst/>
                <a:cxnLst>
                  <a:cxn ang="T10">
                    <a:pos x="T0" y="T1"/>
                  </a:cxn>
                  <a:cxn ang="T11">
                    <a:pos x="T2" y="T3"/>
                  </a:cxn>
                  <a:cxn ang="T12">
                    <a:pos x="T4" y="T5"/>
                  </a:cxn>
                  <a:cxn ang="T13">
                    <a:pos x="T6" y="T7"/>
                  </a:cxn>
                  <a:cxn ang="T14">
                    <a:pos x="T8" y="T9"/>
                  </a:cxn>
                </a:cxnLst>
                <a:rect l="T15" t="T16" r="T17" b="T18"/>
                <a:pathLst>
                  <a:path w="366" h="175">
                    <a:moveTo>
                      <a:pt x="0" y="175"/>
                    </a:moveTo>
                    <a:lnTo>
                      <a:pt x="293" y="102"/>
                    </a:lnTo>
                    <a:lnTo>
                      <a:pt x="366" y="0"/>
                    </a:lnTo>
                    <a:lnTo>
                      <a:pt x="278" y="0"/>
                    </a:lnTo>
                    <a:lnTo>
                      <a:pt x="0" y="175"/>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7" name="Freeform 772"/>
              <p:cNvSpPr>
                <a:spLocks/>
              </p:cNvSpPr>
              <p:nvPr/>
            </p:nvSpPr>
            <p:spPr bwMode="auto">
              <a:xfrm rot="-6630112">
                <a:off x="653" y="2083"/>
                <a:ext cx="73" cy="36"/>
              </a:xfrm>
              <a:custGeom>
                <a:avLst/>
                <a:gdLst>
                  <a:gd name="T0" fmla="*/ 0 w 292"/>
                  <a:gd name="T1" fmla="*/ 0 h 204"/>
                  <a:gd name="T2" fmla="*/ 204 w 292"/>
                  <a:gd name="T3" fmla="*/ 58 h 204"/>
                  <a:gd name="T4" fmla="*/ 292 w 292"/>
                  <a:gd name="T5" fmla="*/ 146 h 204"/>
                  <a:gd name="T6" fmla="*/ 277 w 292"/>
                  <a:gd name="T7" fmla="*/ 204 h 204"/>
                  <a:gd name="T8" fmla="*/ 190 w 292"/>
                  <a:gd name="T9" fmla="*/ 190 h 204"/>
                  <a:gd name="T10" fmla="*/ 0 w 292"/>
                  <a:gd name="T11" fmla="*/ 0 h 204"/>
                  <a:gd name="T12" fmla="*/ 0 60000 65536"/>
                  <a:gd name="T13" fmla="*/ 0 60000 65536"/>
                  <a:gd name="T14" fmla="*/ 0 60000 65536"/>
                  <a:gd name="T15" fmla="*/ 0 60000 65536"/>
                  <a:gd name="T16" fmla="*/ 0 60000 65536"/>
                  <a:gd name="T17" fmla="*/ 0 60000 65536"/>
                  <a:gd name="T18" fmla="*/ 0 w 292"/>
                  <a:gd name="T19" fmla="*/ 0 h 204"/>
                  <a:gd name="T20" fmla="*/ 292 w 29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292" h="204">
                    <a:moveTo>
                      <a:pt x="0" y="0"/>
                    </a:moveTo>
                    <a:lnTo>
                      <a:pt x="204" y="58"/>
                    </a:lnTo>
                    <a:lnTo>
                      <a:pt x="292" y="146"/>
                    </a:lnTo>
                    <a:lnTo>
                      <a:pt x="277" y="204"/>
                    </a:lnTo>
                    <a:lnTo>
                      <a:pt x="190" y="190"/>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8" name="Freeform 773"/>
              <p:cNvSpPr>
                <a:spLocks/>
              </p:cNvSpPr>
              <p:nvPr/>
            </p:nvSpPr>
            <p:spPr bwMode="auto">
              <a:xfrm rot="-6630112">
                <a:off x="638" y="1929"/>
                <a:ext cx="81" cy="35"/>
              </a:xfrm>
              <a:custGeom>
                <a:avLst/>
                <a:gdLst>
                  <a:gd name="T0" fmla="*/ 0 w 322"/>
                  <a:gd name="T1" fmla="*/ 0 h 205"/>
                  <a:gd name="T2" fmla="*/ 117 w 322"/>
                  <a:gd name="T3" fmla="*/ 117 h 205"/>
                  <a:gd name="T4" fmla="*/ 264 w 322"/>
                  <a:gd name="T5" fmla="*/ 205 h 205"/>
                  <a:gd name="T6" fmla="*/ 322 w 322"/>
                  <a:gd name="T7" fmla="*/ 161 h 205"/>
                  <a:gd name="T8" fmla="*/ 176 w 322"/>
                  <a:gd name="T9" fmla="*/ 58 h 205"/>
                  <a:gd name="T10" fmla="*/ 0 w 322"/>
                  <a:gd name="T11" fmla="*/ 0 h 205"/>
                  <a:gd name="T12" fmla="*/ 0 60000 65536"/>
                  <a:gd name="T13" fmla="*/ 0 60000 65536"/>
                  <a:gd name="T14" fmla="*/ 0 60000 65536"/>
                  <a:gd name="T15" fmla="*/ 0 60000 65536"/>
                  <a:gd name="T16" fmla="*/ 0 60000 65536"/>
                  <a:gd name="T17" fmla="*/ 0 60000 65536"/>
                  <a:gd name="T18" fmla="*/ 0 w 322"/>
                  <a:gd name="T19" fmla="*/ 0 h 205"/>
                  <a:gd name="T20" fmla="*/ 322 w 322"/>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22" h="205">
                    <a:moveTo>
                      <a:pt x="0" y="0"/>
                    </a:moveTo>
                    <a:lnTo>
                      <a:pt x="117" y="117"/>
                    </a:lnTo>
                    <a:lnTo>
                      <a:pt x="264" y="205"/>
                    </a:lnTo>
                    <a:lnTo>
                      <a:pt x="322" y="161"/>
                    </a:lnTo>
                    <a:lnTo>
                      <a:pt x="176" y="58"/>
                    </a:lnTo>
                    <a:lnTo>
                      <a:pt x="0" y="0"/>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sp>
            <p:nvSpPr>
              <p:cNvPr id="849" name="Freeform 774"/>
              <p:cNvSpPr>
                <a:spLocks/>
              </p:cNvSpPr>
              <p:nvPr/>
            </p:nvSpPr>
            <p:spPr bwMode="auto">
              <a:xfrm rot="-6630112">
                <a:off x="675" y="2157"/>
                <a:ext cx="40" cy="46"/>
              </a:xfrm>
              <a:custGeom>
                <a:avLst/>
                <a:gdLst>
                  <a:gd name="T0" fmla="*/ 161 w 161"/>
                  <a:gd name="T1" fmla="*/ 263 h 263"/>
                  <a:gd name="T2" fmla="*/ 132 w 161"/>
                  <a:gd name="T3" fmla="*/ 103 h 263"/>
                  <a:gd name="T4" fmla="*/ 117 w 161"/>
                  <a:gd name="T5" fmla="*/ 29 h 263"/>
                  <a:gd name="T6" fmla="*/ 0 w 161"/>
                  <a:gd name="T7" fmla="*/ 0 h 263"/>
                  <a:gd name="T8" fmla="*/ 161 w 161"/>
                  <a:gd name="T9" fmla="*/ 263 h 263"/>
                  <a:gd name="T10" fmla="*/ 0 60000 65536"/>
                  <a:gd name="T11" fmla="*/ 0 60000 65536"/>
                  <a:gd name="T12" fmla="*/ 0 60000 65536"/>
                  <a:gd name="T13" fmla="*/ 0 60000 65536"/>
                  <a:gd name="T14" fmla="*/ 0 60000 65536"/>
                  <a:gd name="T15" fmla="*/ 0 w 161"/>
                  <a:gd name="T16" fmla="*/ 0 h 263"/>
                  <a:gd name="T17" fmla="*/ 161 w 161"/>
                  <a:gd name="T18" fmla="*/ 263 h 263"/>
                </a:gdLst>
                <a:ahLst/>
                <a:cxnLst>
                  <a:cxn ang="T10">
                    <a:pos x="T0" y="T1"/>
                  </a:cxn>
                  <a:cxn ang="T11">
                    <a:pos x="T2" y="T3"/>
                  </a:cxn>
                  <a:cxn ang="T12">
                    <a:pos x="T4" y="T5"/>
                  </a:cxn>
                  <a:cxn ang="T13">
                    <a:pos x="T6" y="T7"/>
                  </a:cxn>
                  <a:cxn ang="T14">
                    <a:pos x="T8" y="T9"/>
                  </a:cxn>
                </a:cxnLst>
                <a:rect l="T15" t="T16" r="T17" b="T18"/>
                <a:pathLst>
                  <a:path w="161" h="263">
                    <a:moveTo>
                      <a:pt x="161" y="263"/>
                    </a:moveTo>
                    <a:lnTo>
                      <a:pt x="132" y="103"/>
                    </a:lnTo>
                    <a:lnTo>
                      <a:pt x="117" y="29"/>
                    </a:lnTo>
                    <a:lnTo>
                      <a:pt x="0" y="0"/>
                    </a:lnTo>
                    <a:lnTo>
                      <a:pt x="161" y="263"/>
                    </a:lnTo>
                    <a:close/>
                  </a:path>
                </a:pathLst>
              </a:custGeom>
              <a:solidFill>
                <a:srgbClr val="006600"/>
              </a:solidFill>
              <a:ln w="9525">
                <a:noFill/>
                <a:round/>
                <a:headEnd/>
                <a:tailEnd/>
              </a:ln>
              <a:effectLst>
                <a:prstShdw prst="shdw17" dist="17961" dir="13500000">
                  <a:srgbClr val="003D00"/>
                </a:prstShdw>
              </a:effectLst>
            </p:spPr>
            <p:txBody>
              <a:bodyPr/>
              <a:lstStyle/>
              <a:p>
                <a:endParaRPr lang="en-US" sz="2000">
                  <a:solidFill>
                    <a:srgbClr val="000000"/>
                  </a:solidFill>
                  <a:latin typeface="Arial" charset="0"/>
                </a:endParaRPr>
              </a:p>
            </p:txBody>
          </p:sp>
        </p:grpSp>
        <p:sp>
          <p:nvSpPr>
            <p:cNvPr id="769" name="Freeform 775"/>
            <p:cNvSpPr>
              <a:spLocks/>
            </p:cNvSpPr>
            <p:nvPr/>
          </p:nvSpPr>
          <p:spPr bwMode="auto">
            <a:xfrm>
              <a:off x="3936" y="738"/>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70" name="Freeform 776"/>
            <p:cNvSpPr>
              <a:spLocks/>
            </p:cNvSpPr>
            <p:nvPr/>
          </p:nvSpPr>
          <p:spPr bwMode="auto">
            <a:xfrm rot="-2288628">
              <a:off x="3072" y="912"/>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71" name="Freeform 777"/>
            <p:cNvSpPr>
              <a:spLocks/>
            </p:cNvSpPr>
            <p:nvPr/>
          </p:nvSpPr>
          <p:spPr bwMode="auto">
            <a:xfrm rot="-2288628">
              <a:off x="3552" y="576"/>
              <a:ext cx="288" cy="571"/>
            </a:xfrm>
            <a:custGeom>
              <a:avLst/>
              <a:gdLst>
                <a:gd name="T0" fmla="*/ 258 w 288"/>
                <a:gd name="T1" fmla="*/ 0 h 571"/>
                <a:gd name="T2" fmla="*/ 234 w 288"/>
                <a:gd name="T3" fmla="*/ 84 h 571"/>
                <a:gd name="T4" fmla="*/ 252 w 288"/>
                <a:gd name="T5" fmla="*/ 342 h 571"/>
                <a:gd name="T6" fmla="*/ 258 w 288"/>
                <a:gd name="T7" fmla="*/ 360 h 571"/>
                <a:gd name="T8" fmla="*/ 270 w 288"/>
                <a:gd name="T9" fmla="*/ 378 h 571"/>
                <a:gd name="T10" fmla="*/ 282 w 288"/>
                <a:gd name="T11" fmla="*/ 414 h 571"/>
                <a:gd name="T12" fmla="*/ 258 w 288"/>
                <a:gd name="T13" fmla="*/ 534 h 571"/>
                <a:gd name="T14" fmla="*/ 252 w 288"/>
                <a:gd name="T15" fmla="*/ 564 h 571"/>
                <a:gd name="T16" fmla="*/ 264 w 288"/>
                <a:gd name="T17" fmla="*/ 528 h 571"/>
                <a:gd name="T18" fmla="*/ 276 w 288"/>
                <a:gd name="T19" fmla="*/ 510 h 571"/>
                <a:gd name="T20" fmla="*/ 288 w 288"/>
                <a:gd name="T21" fmla="*/ 474 h 571"/>
                <a:gd name="T22" fmla="*/ 234 w 288"/>
                <a:gd name="T23" fmla="*/ 300 h 571"/>
                <a:gd name="T24" fmla="*/ 186 w 288"/>
                <a:gd name="T25" fmla="*/ 222 h 571"/>
                <a:gd name="T26" fmla="*/ 108 w 288"/>
                <a:gd name="T27" fmla="*/ 174 h 571"/>
                <a:gd name="T28" fmla="*/ 102 w 288"/>
                <a:gd name="T29" fmla="*/ 120 h 571"/>
                <a:gd name="T30" fmla="*/ 0 w 288"/>
                <a:gd name="T31" fmla="*/ 36 h 5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8"/>
                <a:gd name="T49" fmla="*/ 0 h 571"/>
                <a:gd name="T50" fmla="*/ 288 w 288"/>
                <a:gd name="T51" fmla="*/ 571 h 5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8" h="571">
                  <a:moveTo>
                    <a:pt x="258" y="0"/>
                  </a:moveTo>
                  <a:cubicBezTo>
                    <a:pt x="253" y="31"/>
                    <a:pt x="242" y="54"/>
                    <a:pt x="234" y="84"/>
                  </a:cubicBezTo>
                  <a:cubicBezTo>
                    <a:pt x="225" y="169"/>
                    <a:pt x="198" y="270"/>
                    <a:pt x="252" y="342"/>
                  </a:cubicBezTo>
                  <a:cubicBezTo>
                    <a:pt x="254" y="348"/>
                    <a:pt x="255" y="354"/>
                    <a:pt x="258" y="360"/>
                  </a:cubicBezTo>
                  <a:cubicBezTo>
                    <a:pt x="261" y="366"/>
                    <a:pt x="267" y="371"/>
                    <a:pt x="270" y="378"/>
                  </a:cubicBezTo>
                  <a:cubicBezTo>
                    <a:pt x="275" y="390"/>
                    <a:pt x="282" y="414"/>
                    <a:pt x="282" y="414"/>
                  </a:cubicBezTo>
                  <a:cubicBezTo>
                    <a:pt x="278" y="473"/>
                    <a:pt x="285" y="493"/>
                    <a:pt x="258" y="534"/>
                  </a:cubicBezTo>
                  <a:cubicBezTo>
                    <a:pt x="256" y="544"/>
                    <a:pt x="245" y="571"/>
                    <a:pt x="252" y="564"/>
                  </a:cubicBezTo>
                  <a:cubicBezTo>
                    <a:pt x="261" y="555"/>
                    <a:pt x="257" y="539"/>
                    <a:pt x="264" y="528"/>
                  </a:cubicBezTo>
                  <a:cubicBezTo>
                    <a:pt x="268" y="522"/>
                    <a:pt x="273" y="517"/>
                    <a:pt x="276" y="510"/>
                  </a:cubicBezTo>
                  <a:cubicBezTo>
                    <a:pt x="281" y="498"/>
                    <a:pt x="288" y="474"/>
                    <a:pt x="288" y="474"/>
                  </a:cubicBezTo>
                  <a:cubicBezTo>
                    <a:pt x="279" y="415"/>
                    <a:pt x="268" y="351"/>
                    <a:pt x="234" y="300"/>
                  </a:cubicBezTo>
                  <a:cubicBezTo>
                    <a:pt x="223" y="247"/>
                    <a:pt x="228" y="252"/>
                    <a:pt x="186" y="222"/>
                  </a:cubicBezTo>
                  <a:cubicBezTo>
                    <a:pt x="158" y="202"/>
                    <a:pt x="142" y="182"/>
                    <a:pt x="108" y="174"/>
                  </a:cubicBezTo>
                  <a:cubicBezTo>
                    <a:pt x="106" y="156"/>
                    <a:pt x="107" y="137"/>
                    <a:pt x="102" y="120"/>
                  </a:cubicBezTo>
                  <a:cubicBezTo>
                    <a:pt x="90" y="80"/>
                    <a:pt x="28" y="64"/>
                    <a:pt x="0" y="36"/>
                  </a:cubicBezTo>
                </a:path>
              </a:pathLst>
            </a:custGeom>
            <a:noFill/>
            <a:ln w="28575">
              <a:solidFill>
                <a:schemeClr val="bg1"/>
              </a:solidFill>
              <a:round/>
              <a:headEnd/>
              <a:tailEnd/>
            </a:ln>
          </p:spPr>
          <p:txBody>
            <a:bodyPr wrap="none" anchor="ctr"/>
            <a:lstStyle/>
            <a:p>
              <a:endParaRPr lang="en-US" sz="2000">
                <a:solidFill>
                  <a:srgbClr val="000000"/>
                </a:solidFill>
                <a:latin typeface="Arial" charset="0"/>
              </a:endParaRPr>
            </a:p>
          </p:txBody>
        </p:sp>
        <p:sp>
          <p:nvSpPr>
            <p:cNvPr id="772" name="Freeform 780"/>
            <p:cNvSpPr>
              <a:spLocks/>
            </p:cNvSpPr>
            <p:nvPr/>
          </p:nvSpPr>
          <p:spPr bwMode="auto">
            <a:xfrm>
              <a:off x="4416" y="216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73" name="Freeform 781"/>
            <p:cNvSpPr>
              <a:spLocks/>
            </p:cNvSpPr>
            <p:nvPr/>
          </p:nvSpPr>
          <p:spPr bwMode="auto">
            <a:xfrm>
              <a:off x="4032" y="230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74" name="Freeform 782"/>
            <p:cNvSpPr>
              <a:spLocks/>
            </p:cNvSpPr>
            <p:nvPr/>
          </p:nvSpPr>
          <p:spPr bwMode="auto">
            <a:xfrm>
              <a:off x="3648" y="240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75" name="Freeform 783"/>
            <p:cNvSpPr>
              <a:spLocks/>
            </p:cNvSpPr>
            <p:nvPr/>
          </p:nvSpPr>
          <p:spPr bwMode="auto">
            <a:xfrm>
              <a:off x="3408" y="225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76" name="Freeform 784"/>
            <p:cNvSpPr>
              <a:spLocks/>
            </p:cNvSpPr>
            <p:nvPr/>
          </p:nvSpPr>
          <p:spPr bwMode="auto">
            <a:xfrm>
              <a:off x="3264" y="216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77" name="Freeform 785"/>
            <p:cNvSpPr>
              <a:spLocks/>
            </p:cNvSpPr>
            <p:nvPr/>
          </p:nvSpPr>
          <p:spPr bwMode="auto">
            <a:xfrm>
              <a:off x="3168" y="2112"/>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78" name="Freeform 786"/>
            <p:cNvSpPr>
              <a:spLocks/>
            </p:cNvSpPr>
            <p:nvPr/>
          </p:nvSpPr>
          <p:spPr bwMode="auto">
            <a:xfrm>
              <a:off x="3072" y="201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79" name="Freeform 787"/>
            <p:cNvSpPr>
              <a:spLocks/>
            </p:cNvSpPr>
            <p:nvPr/>
          </p:nvSpPr>
          <p:spPr bwMode="auto">
            <a:xfrm>
              <a:off x="3024" y="120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0" name="Freeform 788"/>
            <p:cNvSpPr>
              <a:spLocks/>
            </p:cNvSpPr>
            <p:nvPr/>
          </p:nvSpPr>
          <p:spPr bwMode="auto">
            <a:xfrm>
              <a:off x="3168" y="110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1" name="Freeform 789"/>
            <p:cNvSpPr>
              <a:spLocks/>
            </p:cNvSpPr>
            <p:nvPr/>
          </p:nvSpPr>
          <p:spPr bwMode="auto">
            <a:xfrm>
              <a:off x="3216" y="1152"/>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2" name="Freeform 790"/>
            <p:cNvSpPr>
              <a:spLocks/>
            </p:cNvSpPr>
            <p:nvPr/>
          </p:nvSpPr>
          <p:spPr bwMode="auto">
            <a:xfrm>
              <a:off x="3120" y="120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3" name="Freeform 791"/>
            <p:cNvSpPr>
              <a:spLocks/>
            </p:cNvSpPr>
            <p:nvPr/>
          </p:nvSpPr>
          <p:spPr bwMode="auto">
            <a:xfrm>
              <a:off x="3024" y="158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4" name="Freeform 792"/>
            <p:cNvSpPr>
              <a:spLocks/>
            </p:cNvSpPr>
            <p:nvPr/>
          </p:nvSpPr>
          <p:spPr bwMode="auto">
            <a:xfrm>
              <a:off x="2976" y="144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5" name="Freeform 793"/>
            <p:cNvSpPr>
              <a:spLocks/>
            </p:cNvSpPr>
            <p:nvPr/>
          </p:nvSpPr>
          <p:spPr bwMode="auto">
            <a:xfrm>
              <a:off x="2928" y="153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6" name="Freeform 794"/>
            <p:cNvSpPr>
              <a:spLocks/>
            </p:cNvSpPr>
            <p:nvPr/>
          </p:nvSpPr>
          <p:spPr bwMode="auto">
            <a:xfrm>
              <a:off x="3840" y="72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7" name="Freeform 795"/>
            <p:cNvSpPr>
              <a:spLocks/>
            </p:cNvSpPr>
            <p:nvPr/>
          </p:nvSpPr>
          <p:spPr bwMode="auto">
            <a:xfrm>
              <a:off x="3696" y="72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8" name="Freeform 796"/>
            <p:cNvSpPr>
              <a:spLocks/>
            </p:cNvSpPr>
            <p:nvPr/>
          </p:nvSpPr>
          <p:spPr bwMode="auto">
            <a:xfrm>
              <a:off x="3552" y="72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89" name="Freeform 797"/>
            <p:cNvSpPr>
              <a:spLocks/>
            </p:cNvSpPr>
            <p:nvPr/>
          </p:nvSpPr>
          <p:spPr bwMode="auto">
            <a:xfrm>
              <a:off x="3264" y="86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0" name="Freeform 798"/>
            <p:cNvSpPr>
              <a:spLocks/>
            </p:cNvSpPr>
            <p:nvPr/>
          </p:nvSpPr>
          <p:spPr bwMode="auto">
            <a:xfrm>
              <a:off x="3216" y="96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1" name="Freeform 799"/>
            <p:cNvSpPr>
              <a:spLocks/>
            </p:cNvSpPr>
            <p:nvPr/>
          </p:nvSpPr>
          <p:spPr bwMode="auto">
            <a:xfrm>
              <a:off x="3264" y="96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2" name="Freeform 800"/>
            <p:cNvSpPr>
              <a:spLocks/>
            </p:cNvSpPr>
            <p:nvPr/>
          </p:nvSpPr>
          <p:spPr bwMode="auto">
            <a:xfrm>
              <a:off x="3840" y="1488"/>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3" name="Freeform 801"/>
            <p:cNvSpPr>
              <a:spLocks/>
            </p:cNvSpPr>
            <p:nvPr/>
          </p:nvSpPr>
          <p:spPr bwMode="auto">
            <a:xfrm>
              <a:off x="4560" y="144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4" name="Freeform 802"/>
            <p:cNvSpPr>
              <a:spLocks/>
            </p:cNvSpPr>
            <p:nvPr/>
          </p:nvSpPr>
          <p:spPr bwMode="auto">
            <a:xfrm>
              <a:off x="4224" y="1296"/>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5" name="Freeform 803"/>
            <p:cNvSpPr>
              <a:spLocks/>
            </p:cNvSpPr>
            <p:nvPr/>
          </p:nvSpPr>
          <p:spPr bwMode="auto">
            <a:xfrm>
              <a:off x="4464" y="96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6" name="Freeform 804"/>
            <p:cNvSpPr>
              <a:spLocks/>
            </p:cNvSpPr>
            <p:nvPr/>
          </p:nvSpPr>
          <p:spPr bwMode="auto">
            <a:xfrm>
              <a:off x="4368" y="864"/>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7" name="Freeform 805"/>
            <p:cNvSpPr>
              <a:spLocks/>
            </p:cNvSpPr>
            <p:nvPr/>
          </p:nvSpPr>
          <p:spPr bwMode="auto">
            <a:xfrm>
              <a:off x="4080" y="72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sp>
          <p:nvSpPr>
            <p:cNvPr id="798" name="Freeform 806"/>
            <p:cNvSpPr>
              <a:spLocks/>
            </p:cNvSpPr>
            <p:nvPr/>
          </p:nvSpPr>
          <p:spPr bwMode="auto">
            <a:xfrm>
              <a:off x="3984" y="720"/>
              <a:ext cx="84" cy="84"/>
            </a:xfrm>
            <a:custGeom>
              <a:avLst/>
              <a:gdLst>
                <a:gd name="T0" fmla="*/ 0 w 84"/>
                <a:gd name="T1" fmla="*/ 40 h 84"/>
                <a:gd name="T2" fmla="*/ 28 w 84"/>
                <a:gd name="T3" fmla="*/ 0 h 84"/>
                <a:gd name="T4" fmla="*/ 84 w 84"/>
                <a:gd name="T5" fmla="*/ 28 h 84"/>
                <a:gd name="T6" fmla="*/ 44 w 84"/>
                <a:gd name="T7" fmla="*/ 84 h 84"/>
                <a:gd name="T8" fmla="*/ 0 w 84"/>
                <a:gd name="T9" fmla="*/ 40 h 84"/>
                <a:gd name="T10" fmla="*/ 0 60000 65536"/>
                <a:gd name="T11" fmla="*/ 0 60000 65536"/>
                <a:gd name="T12" fmla="*/ 0 60000 65536"/>
                <a:gd name="T13" fmla="*/ 0 60000 65536"/>
                <a:gd name="T14" fmla="*/ 0 60000 65536"/>
                <a:gd name="T15" fmla="*/ 0 w 84"/>
                <a:gd name="T16" fmla="*/ 0 h 84"/>
                <a:gd name="T17" fmla="*/ 84 w 84"/>
                <a:gd name="T18" fmla="*/ 84 h 84"/>
              </a:gdLst>
              <a:ahLst/>
              <a:cxnLst>
                <a:cxn ang="T10">
                  <a:pos x="T0" y="T1"/>
                </a:cxn>
                <a:cxn ang="T11">
                  <a:pos x="T2" y="T3"/>
                </a:cxn>
                <a:cxn ang="T12">
                  <a:pos x="T4" y="T5"/>
                </a:cxn>
                <a:cxn ang="T13">
                  <a:pos x="T6" y="T7"/>
                </a:cxn>
                <a:cxn ang="T14">
                  <a:pos x="T8" y="T9"/>
                </a:cxn>
              </a:cxnLst>
              <a:rect l="T15" t="T16" r="T17" b="T18"/>
              <a:pathLst>
                <a:path w="84" h="84">
                  <a:moveTo>
                    <a:pt x="0" y="40"/>
                  </a:moveTo>
                  <a:cubicBezTo>
                    <a:pt x="4" y="11"/>
                    <a:pt x="2" y="9"/>
                    <a:pt x="28" y="0"/>
                  </a:cubicBezTo>
                  <a:cubicBezTo>
                    <a:pt x="64" y="4"/>
                    <a:pt x="66" y="1"/>
                    <a:pt x="84" y="28"/>
                  </a:cubicBezTo>
                  <a:cubicBezTo>
                    <a:pt x="80" y="61"/>
                    <a:pt x="76" y="73"/>
                    <a:pt x="44" y="84"/>
                  </a:cubicBezTo>
                  <a:cubicBezTo>
                    <a:pt x="12" y="73"/>
                    <a:pt x="15" y="70"/>
                    <a:pt x="0" y="40"/>
                  </a:cubicBezTo>
                  <a:close/>
                </a:path>
              </a:pathLst>
            </a:custGeom>
            <a:solidFill>
              <a:srgbClr val="663300"/>
            </a:solidFill>
            <a:ln w="9525">
              <a:solidFill>
                <a:schemeClr val="tx1"/>
              </a:solidFill>
              <a:round/>
              <a:headEnd/>
              <a:tailEnd/>
            </a:ln>
          </p:spPr>
          <p:txBody>
            <a:bodyPr wrap="none" anchor="ctr"/>
            <a:lstStyle/>
            <a:p>
              <a:endParaRPr lang="en-US" sz="2000">
                <a:solidFill>
                  <a:srgbClr val="000000"/>
                </a:solidFill>
                <a:latin typeface="Arial" charset="0"/>
              </a:endParaRPr>
            </a:p>
          </p:txBody>
        </p:sp>
      </p:grpSp>
      <p:sp>
        <p:nvSpPr>
          <p:cNvPr id="1387" name="Text Box 22"/>
          <p:cNvSpPr txBox="1">
            <a:spLocks noChangeArrowheads="1"/>
          </p:cNvSpPr>
          <p:nvPr/>
        </p:nvSpPr>
        <p:spPr bwMode="auto">
          <a:xfrm>
            <a:off x="620252" y="2542147"/>
            <a:ext cx="2271184" cy="954107"/>
          </a:xfrm>
          <a:prstGeom prst="rect">
            <a:avLst/>
          </a:prstGeom>
          <a:noFill/>
          <a:ln w="9525">
            <a:noFill/>
            <a:miter lim="800000"/>
            <a:headEnd/>
            <a:tailEnd/>
          </a:ln>
        </p:spPr>
        <p:txBody>
          <a:bodyPr wrap="square">
            <a:spAutoFit/>
          </a:bodyPr>
          <a:lstStyle/>
          <a:p>
            <a:pPr algn="ctr">
              <a:spcBef>
                <a:spcPct val="50000"/>
              </a:spcBef>
            </a:pPr>
            <a:r>
              <a:rPr lang="pt-BR" sz="2800">
                <a:solidFill>
                  <a:srgbClr val="FFFF00"/>
                </a:solidFill>
                <a:effectLst>
                  <a:outerShdw blurRad="38100" dist="38100" dir="2700000" algn="tl">
                    <a:srgbClr val="000000">
                      <a:alpha val="43137"/>
                    </a:srgbClr>
                  </a:outerShdw>
                </a:effectLst>
                <a:latin typeface="+mj-lt"/>
                <a:cs typeface="Arial" charset="0"/>
              </a:rPr>
              <a:t>Pore spaces</a:t>
            </a:r>
            <a:br>
              <a:rPr lang="pt-BR" sz="2800">
                <a:solidFill>
                  <a:srgbClr val="FFFF00"/>
                </a:solidFill>
                <a:effectLst>
                  <a:outerShdw blurRad="38100" dist="38100" dir="2700000" algn="tl">
                    <a:srgbClr val="000000">
                      <a:alpha val="43137"/>
                    </a:srgbClr>
                  </a:outerShdw>
                </a:effectLst>
                <a:latin typeface="+mj-lt"/>
                <a:cs typeface="Arial" charset="0"/>
              </a:rPr>
            </a:br>
            <a:endParaRPr lang="pt-BR" sz="2800" b="1">
              <a:solidFill>
                <a:srgbClr val="FFFF00"/>
              </a:solidFill>
              <a:effectLst>
                <a:outerShdw blurRad="38100" dist="38100" dir="2700000" algn="tl">
                  <a:srgbClr val="000000">
                    <a:alpha val="43137"/>
                  </a:srgbClr>
                </a:outerShdw>
              </a:effectLst>
              <a:latin typeface="+mj-lt"/>
              <a:cs typeface="Arial" charset="0"/>
            </a:endParaRPr>
          </a:p>
        </p:txBody>
      </p:sp>
      <p:sp>
        <p:nvSpPr>
          <p:cNvPr id="1392" name="Text Box 25"/>
          <p:cNvSpPr txBox="1">
            <a:spLocks noChangeArrowheads="1"/>
          </p:cNvSpPr>
          <p:nvPr/>
        </p:nvSpPr>
        <p:spPr bwMode="auto">
          <a:xfrm>
            <a:off x="2048621" y="1442392"/>
            <a:ext cx="2608259" cy="954107"/>
          </a:xfrm>
          <a:prstGeom prst="rect">
            <a:avLst/>
          </a:prstGeom>
          <a:noFill/>
          <a:ln w="9525">
            <a:noFill/>
            <a:miter lim="800000"/>
            <a:headEnd/>
            <a:tailEnd/>
          </a:ln>
        </p:spPr>
        <p:txBody>
          <a:bodyPr wrap="square">
            <a:spAutoFit/>
          </a:bodyPr>
          <a:lstStyle/>
          <a:p>
            <a:pPr algn="ctr">
              <a:spcBef>
                <a:spcPct val="50000"/>
              </a:spcBef>
            </a:pPr>
            <a:r>
              <a:rPr lang="pt-BR" sz="2800">
                <a:solidFill>
                  <a:srgbClr val="FFFF00"/>
                </a:solidFill>
                <a:effectLst>
                  <a:outerShdw blurRad="38100" dist="38100" dir="2700000" algn="tl">
                    <a:srgbClr val="000000">
                      <a:alpha val="43137"/>
                    </a:srgbClr>
                  </a:outerShdw>
                </a:effectLst>
                <a:latin typeface="+mj-lt"/>
                <a:cs typeface="Arial" charset="0"/>
              </a:rPr>
              <a:t>Litter layer</a:t>
            </a:r>
            <a:br>
              <a:rPr lang="pt-BR" sz="2800">
                <a:solidFill>
                  <a:srgbClr val="FFFF00"/>
                </a:solidFill>
                <a:effectLst>
                  <a:outerShdw blurRad="38100" dist="38100" dir="2700000" algn="tl">
                    <a:srgbClr val="000000">
                      <a:alpha val="43137"/>
                    </a:srgbClr>
                  </a:outerShdw>
                </a:effectLst>
                <a:latin typeface="+mj-lt"/>
                <a:cs typeface="Arial" charset="0"/>
              </a:rPr>
            </a:br>
            <a:endParaRPr lang="pt-BR" sz="2800">
              <a:solidFill>
                <a:srgbClr val="FFFF00"/>
              </a:solidFill>
              <a:effectLst>
                <a:outerShdw blurRad="38100" dist="38100" dir="2700000" algn="tl">
                  <a:srgbClr val="000000">
                    <a:alpha val="43137"/>
                  </a:srgbClr>
                </a:outerShdw>
              </a:effectLst>
              <a:latin typeface="+mj-lt"/>
              <a:cs typeface="Arial" charset="0"/>
            </a:endParaRPr>
          </a:p>
        </p:txBody>
      </p:sp>
      <p:sp>
        <p:nvSpPr>
          <p:cNvPr id="4" name="TextBox 3"/>
          <p:cNvSpPr txBox="1"/>
          <p:nvPr/>
        </p:nvSpPr>
        <p:spPr>
          <a:xfrm>
            <a:off x="6444030" y="6260243"/>
            <a:ext cx="2177594" cy="246221"/>
          </a:xfrm>
          <a:prstGeom prst="rect">
            <a:avLst/>
          </a:prstGeom>
          <a:noFill/>
        </p:spPr>
        <p:txBody>
          <a:bodyPr wrap="square" rtlCol="0">
            <a:spAutoFit/>
          </a:bodyPr>
          <a:lstStyle/>
          <a:p>
            <a:r>
              <a:rPr lang="en-US" sz="1000">
                <a:solidFill>
                  <a:schemeClr val="bg1"/>
                </a:solidFill>
                <a:latin typeface="+mj-lt"/>
              </a:rPr>
              <a:t>Photo: Dr. Joao Carlos De </a:t>
            </a:r>
            <a:r>
              <a:rPr lang="en-US" sz="1000" err="1">
                <a:solidFill>
                  <a:schemeClr val="bg1"/>
                </a:solidFill>
                <a:latin typeface="+mj-lt"/>
              </a:rPr>
              <a:t>Moraes</a:t>
            </a:r>
            <a:r>
              <a:rPr lang="en-US" sz="1000">
                <a:solidFill>
                  <a:schemeClr val="bg1"/>
                </a:solidFill>
                <a:latin typeface="+mj-lt"/>
              </a:rPr>
              <a:t> Sa</a:t>
            </a:r>
          </a:p>
        </p:txBody>
      </p:sp>
    </p:spTree>
    <p:extLst>
      <p:ext uri="{BB962C8B-B14F-4D97-AF65-F5344CB8AC3E}">
        <p14:creationId xmlns:p14="http://schemas.microsoft.com/office/powerpoint/2010/main" val="238711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 grpId="0"/>
      <p:bldP spid="713" grpId="0"/>
      <p:bldP spid="714" grpId="0"/>
      <p:bldP spid="1387" grpId="0"/>
      <p:bldP spid="139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5726" y="150768"/>
            <a:ext cx="7215611" cy="842791"/>
          </a:xfrm>
        </p:spPr>
        <p:txBody>
          <a:bodyPr>
            <a:normAutofit fontScale="90000"/>
          </a:bodyPr>
          <a:lstStyle/>
          <a:p>
            <a:r>
              <a:rPr lang="en-US"/>
              <a:t>Hot Spot for Ecosystem Engineers:</a:t>
            </a:r>
            <a:br>
              <a:rPr lang="en-US"/>
            </a:br>
            <a:r>
              <a:rPr lang="en-US"/>
              <a:t>Litter Layer</a:t>
            </a:r>
            <a:endParaRPr lang="en-US">
              <a:solidFill>
                <a:srgbClr val="000F29"/>
              </a:solidFill>
            </a:endParaRPr>
          </a:p>
        </p:txBody>
      </p:sp>
      <p:pic>
        <p:nvPicPr>
          <p:cNvPr id="8" name="Picture 2" descr="Image result for plant residues"/>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a:ext>
            </a:extLst>
          </a:blip>
          <a:srcRect/>
          <a:stretch/>
        </p:blipFill>
        <p:spPr bwMode="auto">
          <a:xfrm>
            <a:off x="-1" y="1255679"/>
            <a:ext cx="8091425" cy="52253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06160" y="4860517"/>
            <a:ext cx="4878315" cy="1384995"/>
          </a:xfrm>
          <a:prstGeom prst="rect">
            <a:avLst/>
          </a:prstGeom>
          <a:solidFill>
            <a:schemeClr val="bg1">
              <a:alpha val="80000"/>
            </a:schemeClr>
          </a:solidFill>
          <a:effectLst>
            <a:outerShdw blurRad="63500" sx="102000" sy="102000" algn="ctr" rotWithShape="0">
              <a:prstClr val="black">
                <a:alpha val="40000"/>
              </a:prstClr>
            </a:outerShdw>
          </a:effectLst>
        </p:spPr>
        <p:txBody>
          <a:bodyPr wrap="square" rtlCol="0">
            <a:spAutoFit/>
          </a:bodyPr>
          <a:lstStyle/>
          <a:p>
            <a:r>
              <a:rPr lang="en-US" sz="2800">
                <a:solidFill>
                  <a:srgbClr val="00529C"/>
                </a:solidFill>
                <a:effectLst>
                  <a:outerShdw blurRad="38100" dist="38100" dir="2700000" algn="tl">
                    <a:srgbClr val="000000">
                      <a:alpha val="43137"/>
                    </a:srgbClr>
                  </a:outerShdw>
                </a:effectLst>
                <a:latin typeface="+mj-lt"/>
              </a:rPr>
              <a:t>Protects soil</a:t>
            </a:r>
          </a:p>
          <a:p>
            <a:r>
              <a:rPr lang="en-US" sz="2800">
                <a:solidFill>
                  <a:srgbClr val="00529C"/>
                </a:solidFill>
                <a:effectLst>
                  <a:outerShdw blurRad="38100" dist="38100" dir="2700000" algn="tl">
                    <a:srgbClr val="000000">
                      <a:alpha val="43137"/>
                    </a:srgbClr>
                  </a:outerShdw>
                </a:effectLst>
                <a:latin typeface="+mj-lt"/>
              </a:rPr>
              <a:t>Conserves soil temp &amp; moisture</a:t>
            </a:r>
          </a:p>
          <a:p>
            <a:r>
              <a:rPr lang="en-US" sz="2800">
                <a:solidFill>
                  <a:srgbClr val="00529C"/>
                </a:solidFill>
                <a:effectLst>
                  <a:outerShdw blurRad="38100" dist="38100" dir="2700000" algn="tl">
                    <a:srgbClr val="000000">
                      <a:alpha val="43137"/>
                    </a:srgbClr>
                  </a:outerShdw>
                </a:effectLst>
                <a:latin typeface="+mj-lt"/>
              </a:rPr>
              <a:t>Carbon source for soil organisms</a:t>
            </a:r>
          </a:p>
        </p:txBody>
      </p:sp>
      <p:pic>
        <p:nvPicPr>
          <p:cNvPr id="13" name="Picture 12">
            <a:extLst>
              <a:ext uri="{FF2B5EF4-FFF2-40B4-BE49-F238E27FC236}">
                <a16:creationId xmlns:a16="http://schemas.microsoft.com/office/drawing/2014/main" id="{E2E560ED-8A38-42CF-9214-8D9C4F11609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814865" y="2148360"/>
            <a:ext cx="1211241" cy="692141"/>
          </a:xfrm>
          <a:prstGeom prst="rect">
            <a:avLst/>
          </a:prstGeom>
        </p:spPr>
      </p:pic>
      <p:pic>
        <p:nvPicPr>
          <p:cNvPr id="14" name="Picture 13">
            <a:extLst>
              <a:ext uri="{FF2B5EF4-FFF2-40B4-BE49-F238E27FC236}">
                <a16:creationId xmlns:a16="http://schemas.microsoft.com/office/drawing/2014/main" id="{E242946D-A67D-4128-8B94-86A2BA7EF6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56568" y="3651750"/>
            <a:ext cx="969538" cy="815567"/>
          </a:xfrm>
          <a:prstGeom prst="rect">
            <a:avLst/>
          </a:prstGeom>
        </p:spPr>
      </p:pic>
      <p:pic>
        <p:nvPicPr>
          <p:cNvPr id="16" name="Picture 15">
            <a:extLst>
              <a:ext uri="{FF2B5EF4-FFF2-40B4-BE49-F238E27FC236}">
                <a16:creationId xmlns:a16="http://schemas.microsoft.com/office/drawing/2014/main" id="{3E5B474A-88F3-41E1-BABE-AE60A74AD0C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093" r="34143" b="-796"/>
          <a:stretch/>
        </p:blipFill>
        <p:spPr>
          <a:xfrm>
            <a:off x="7289064" y="5570940"/>
            <a:ext cx="1791566" cy="927348"/>
          </a:xfrm>
          <a:prstGeom prst="rect">
            <a:avLst/>
          </a:prstGeom>
        </p:spPr>
      </p:pic>
      <p:pic>
        <p:nvPicPr>
          <p:cNvPr id="18" name="Picture 17">
            <a:extLst>
              <a:ext uri="{FF2B5EF4-FFF2-40B4-BE49-F238E27FC236}">
                <a16:creationId xmlns:a16="http://schemas.microsoft.com/office/drawing/2014/main" id="{25AE62C9-3B02-4655-84FC-B41AFEF7199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48439" y="1255679"/>
            <a:ext cx="1264877" cy="901307"/>
          </a:xfrm>
          <a:prstGeom prst="rect">
            <a:avLst/>
          </a:prstGeom>
        </p:spPr>
      </p:pic>
      <p:pic>
        <p:nvPicPr>
          <p:cNvPr id="19" name="Picture 18">
            <a:extLst>
              <a:ext uri="{FF2B5EF4-FFF2-40B4-BE49-F238E27FC236}">
                <a16:creationId xmlns:a16="http://schemas.microsoft.com/office/drawing/2014/main" id="{D7AD2A8A-0E06-42AF-A18D-C3D30DC0CD0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040966" y="2836184"/>
            <a:ext cx="1000742" cy="815566"/>
          </a:xfrm>
          <a:prstGeom prst="rect">
            <a:avLst/>
          </a:prstGeom>
        </p:spPr>
      </p:pic>
      <p:sp>
        <p:nvSpPr>
          <p:cNvPr id="20" name="Rectangle 19">
            <a:extLst>
              <a:ext uri="{FF2B5EF4-FFF2-40B4-BE49-F238E27FC236}">
                <a16:creationId xmlns:a16="http://schemas.microsoft.com/office/drawing/2014/main" id="{DDAAF934-1395-4334-8ABD-016171F57CFD}"/>
              </a:ext>
            </a:extLst>
          </p:cNvPr>
          <p:cNvSpPr/>
          <p:nvPr/>
        </p:nvSpPr>
        <p:spPr>
          <a:xfrm>
            <a:off x="2472733" y="6538097"/>
            <a:ext cx="4747576" cy="246221"/>
          </a:xfrm>
          <a:prstGeom prst="rect">
            <a:avLst/>
          </a:prstGeom>
          <a:solidFill>
            <a:schemeClr val="bg1">
              <a:lumMod val="95000"/>
            </a:schemeClr>
          </a:solidFill>
        </p:spPr>
        <p:txBody>
          <a:bodyPr wrap="square">
            <a:spAutoFit/>
          </a:bodyPr>
          <a:lstStyle/>
          <a:p>
            <a:pPr marL="0" lvl="1"/>
            <a:r>
              <a:rPr lang="en-US" sz="1000" err="1"/>
              <a:t>Turbe</a:t>
            </a:r>
            <a:r>
              <a:rPr lang="en-US" sz="1000"/>
              <a:t> et al 2010; Orgiazzi, </a:t>
            </a:r>
            <a:r>
              <a:rPr lang="en-US" sz="1000" err="1"/>
              <a:t>Bardgett</a:t>
            </a:r>
            <a:r>
              <a:rPr lang="en-US" sz="1000"/>
              <a:t>, Barrios et al. 2016. Global Soil Biodiversity Atlas. </a:t>
            </a:r>
          </a:p>
        </p:txBody>
      </p:sp>
      <p:pic>
        <p:nvPicPr>
          <p:cNvPr id="10" name="Picture 9">
            <a:extLst>
              <a:ext uri="{FF2B5EF4-FFF2-40B4-BE49-F238E27FC236}">
                <a16:creationId xmlns:a16="http://schemas.microsoft.com/office/drawing/2014/main" id="{AAA6604D-1C5C-46DD-B787-3B1C0E41896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826915" y="4448725"/>
            <a:ext cx="1252396" cy="1129054"/>
          </a:xfrm>
          <a:prstGeom prst="rect">
            <a:avLst/>
          </a:prstGeom>
        </p:spPr>
      </p:pic>
    </p:spTree>
    <p:extLst>
      <p:ext uri="{BB962C8B-B14F-4D97-AF65-F5344CB8AC3E}">
        <p14:creationId xmlns:p14="http://schemas.microsoft.com/office/powerpoint/2010/main" val="275611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2248" y="263991"/>
            <a:ext cx="7215611" cy="842791"/>
          </a:xfrm>
        </p:spPr>
        <p:txBody>
          <a:bodyPr>
            <a:normAutofit fontScale="90000"/>
          </a:bodyPr>
          <a:lstStyle/>
          <a:p>
            <a:r>
              <a:rPr lang="en-US"/>
              <a:t>Hot Spot for Ecosystem Engineers</a:t>
            </a:r>
            <a:br>
              <a:rPr lang="en-US"/>
            </a:br>
            <a:r>
              <a:rPr lang="en-US"/>
              <a:t>Earthworm and Root Channels</a:t>
            </a:r>
            <a:endParaRPr lang="en-US">
              <a:solidFill>
                <a:srgbClr val="000F29"/>
              </a:solidFill>
            </a:endParaRPr>
          </a:p>
        </p:txBody>
      </p:sp>
      <p:pic>
        <p:nvPicPr>
          <p:cNvPr id="8" name="Content Placeholder 3"/>
          <p:cNvPicPr>
            <a:picLocks noGrp="1" noChangeAspect="1"/>
          </p:cNvPicPr>
          <p:nvPr>
            <p:ph sz="half" idx="4294967295"/>
          </p:nvPr>
        </p:nvPicPr>
        <p:blipFill rotWithShape="1">
          <a:blip r:embed="rId3" cstate="screen">
            <a:extLst>
              <a:ext uri="{28A0092B-C50C-407E-A947-70E740481C1C}">
                <a14:useLocalDpi xmlns:a14="http://schemas.microsoft.com/office/drawing/2010/main"/>
              </a:ext>
            </a:extLst>
          </a:blip>
          <a:stretch/>
        </p:blipFill>
        <p:spPr>
          <a:xfrm>
            <a:off x="43130" y="1404938"/>
            <a:ext cx="4500563" cy="2506662"/>
          </a:xfrm>
          <a:prstGeom prst="rect">
            <a:avLst/>
          </a:prstGeom>
          <a:ln w="19050">
            <a:solidFill>
              <a:schemeClr val="tx1"/>
            </a:solidFill>
          </a:ln>
          <a:effectLst>
            <a:outerShdw blurRad="63500" sx="102000" sy="102000" algn="ctr" rotWithShape="0">
              <a:prstClr val="black">
                <a:alpha val="40000"/>
              </a:prstClr>
            </a:outerShdw>
          </a:effectLst>
        </p:spPr>
      </p:pic>
      <p:pic>
        <p:nvPicPr>
          <p:cNvPr id="10" name="Content Placeholder 9"/>
          <p:cNvPicPr>
            <a:picLocks noGrp="1" noChangeAspect="1"/>
          </p:cNvPicPr>
          <p:nvPr>
            <p:ph sz="half" idx="4294967295"/>
          </p:nvPr>
        </p:nvPicPr>
        <p:blipFill rotWithShape="1">
          <a:blip r:embed="rId4" cstate="print">
            <a:extLst>
              <a:ext uri="{28A0092B-C50C-407E-A947-70E740481C1C}">
                <a14:useLocalDpi xmlns:a14="http://schemas.microsoft.com/office/drawing/2010/main"/>
              </a:ext>
            </a:extLst>
          </a:blip>
          <a:srcRect/>
          <a:stretch/>
        </p:blipFill>
        <p:spPr>
          <a:xfrm>
            <a:off x="6197487" y="1496711"/>
            <a:ext cx="2717321" cy="4351338"/>
          </a:xfrm>
          <a:prstGeom prst="rect">
            <a:avLst/>
          </a:prstGeom>
          <a:ln w="19050">
            <a:solidFill>
              <a:schemeClr val="tx1"/>
            </a:solidFill>
          </a:ln>
          <a:effectLst>
            <a:outerShdw blurRad="63500" sx="102000" sy="102000" algn="ctr" rotWithShape="0">
              <a:prstClr val="black">
                <a:alpha val="40000"/>
              </a:prstClr>
            </a:outerShdw>
          </a:effectLst>
        </p:spPr>
      </p:pic>
      <p:sp>
        <p:nvSpPr>
          <p:cNvPr id="9" name="TextBox 8"/>
          <p:cNvSpPr txBox="1"/>
          <p:nvPr/>
        </p:nvSpPr>
        <p:spPr>
          <a:xfrm>
            <a:off x="-67646" y="3929640"/>
            <a:ext cx="4765288" cy="2308324"/>
          </a:xfrm>
          <a:prstGeom prst="rect">
            <a:avLst/>
          </a:prstGeom>
          <a:solidFill>
            <a:schemeClr val="bg1">
              <a:lumMod val="95000"/>
              <a:alpha val="80000"/>
            </a:schemeClr>
          </a:solidFill>
          <a:ln>
            <a:noFill/>
          </a:ln>
        </p:spPr>
        <p:txBody>
          <a:bodyPr wrap="square" rtlCol="0">
            <a:spAutoFit/>
          </a:bodyPr>
          <a:lstStyle/>
          <a:p>
            <a:pPr algn="ctr"/>
            <a:r>
              <a:rPr lang="en-US" sz="2400">
                <a:solidFill>
                  <a:srgbClr val="00529C"/>
                </a:solidFill>
                <a:latin typeface="+mj-lt"/>
              </a:rPr>
              <a:t>Mixes and moves residues</a:t>
            </a:r>
          </a:p>
          <a:p>
            <a:pPr algn="ctr"/>
            <a:r>
              <a:rPr lang="en-US" sz="2400">
                <a:solidFill>
                  <a:srgbClr val="00529C"/>
                </a:solidFill>
                <a:latin typeface="+mj-lt"/>
              </a:rPr>
              <a:t>Large pores</a:t>
            </a:r>
          </a:p>
          <a:p>
            <a:pPr algn="ctr"/>
            <a:r>
              <a:rPr lang="en-US" sz="2400">
                <a:solidFill>
                  <a:srgbClr val="00529C"/>
                </a:solidFill>
                <a:latin typeface="+mj-lt"/>
              </a:rPr>
              <a:t>Nutrient rich</a:t>
            </a:r>
          </a:p>
          <a:p>
            <a:pPr algn="ctr"/>
            <a:r>
              <a:rPr lang="en-US" sz="2400">
                <a:solidFill>
                  <a:srgbClr val="00529C"/>
                </a:solidFill>
                <a:latin typeface="+mj-lt"/>
              </a:rPr>
              <a:t>Microbially enriched</a:t>
            </a:r>
          </a:p>
          <a:p>
            <a:pPr algn="ctr"/>
            <a:r>
              <a:rPr lang="en-US" sz="2400">
                <a:solidFill>
                  <a:srgbClr val="00529C"/>
                </a:solidFill>
                <a:latin typeface="+mj-lt"/>
              </a:rPr>
              <a:t>Air and water flow</a:t>
            </a:r>
          </a:p>
          <a:p>
            <a:pPr algn="ctr"/>
            <a:r>
              <a:rPr lang="en-US" sz="2400">
                <a:solidFill>
                  <a:srgbClr val="00529C"/>
                </a:solidFill>
                <a:latin typeface="+mj-lt"/>
              </a:rPr>
              <a:t>Roots grow &amp; take advantage</a:t>
            </a:r>
          </a:p>
        </p:txBody>
      </p:sp>
      <p:sp>
        <p:nvSpPr>
          <p:cNvPr id="11" name="TextBox 10"/>
          <p:cNvSpPr txBox="1"/>
          <p:nvPr/>
        </p:nvSpPr>
        <p:spPr>
          <a:xfrm>
            <a:off x="5420412" y="6356285"/>
            <a:ext cx="3337847" cy="461665"/>
          </a:xfrm>
          <a:prstGeom prst="rect">
            <a:avLst/>
          </a:prstGeom>
          <a:noFill/>
        </p:spPr>
        <p:txBody>
          <a:bodyPr wrap="square" rtlCol="0">
            <a:spAutoFit/>
          </a:bodyPr>
          <a:lstStyle/>
          <a:p>
            <a:r>
              <a:rPr lang="en-US" sz="1200" err="1"/>
              <a:t>Beare</a:t>
            </a:r>
            <a:r>
              <a:rPr lang="en-US" sz="1200"/>
              <a:t> et al. 1995. Plant &amp; Soil 170:5-22; </a:t>
            </a:r>
            <a:r>
              <a:rPr lang="en-US" sz="1200" err="1"/>
              <a:t>Kuzyakov</a:t>
            </a:r>
            <a:r>
              <a:rPr lang="en-US" sz="1200"/>
              <a:t> et al. 2015. Soil </a:t>
            </a:r>
            <a:r>
              <a:rPr lang="en-US" sz="1200" err="1"/>
              <a:t>Biol</a:t>
            </a:r>
            <a:r>
              <a:rPr lang="en-US" sz="1200"/>
              <a:t> </a:t>
            </a:r>
            <a:r>
              <a:rPr lang="en-US" sz="1200" err="1"/>
              <a:t>Biochem</a:t>
            </a:r>
            <a:r>
              <a:rPr lang="en-US" sz="1200"/>
              <a:t> 83:184-199</a:t>
            </a:r>
          </a:p>
        </p:txBody>
      </p:sp>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13082" y="1907885"/>
            <a:ext cx="1584405" cy="2539758"/>
          </a:xfrm>
          <a:prstGeom prst="rect">
            <a:avLst/>
          </a:prstGeom>
          <a:ln w="19050">
            <a:solidFill>
              <a:schemeClr val="tx1"/>
            </a:solidFill>
          </a:ln>
          <a:effectLst>
            <a:outerShdw blurRad="63500" sx="102000" sy="102000" algn="ctr" rotWithShape="0">
              <a:prstClr val="black">
                <a:alpha val="40000"/>
              </a:prstClr>
            </a:outerShdw>
          </a:effectLst>
        </p:spPr>
      </p:pic>
      <p:pic>
        <p:nvPicPr>
          <p:cNvPr id="12" name="Pictur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46055" y="4460841"/>
            <a:ext cx="1918460" cy="1387194"/>
          </a:xfrm>
          <a:prstGeom prst="rect">
            <a:avLst/>
          </a:prstGeom>
          <a:ln w="19050">
            <a:solidFill>
              <a:schemeClr val="tx1"/>
            </a:solidFill>
          </a:ln>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84D3E7A3-6B92-4D57-A773-CEED688449E5}"/>
              </a:ext>
            </a:extLst>
          </p:cNvPr>
          <p:cNvSpPr txBox="1"/>
          <p:nvPr/>
        </p:nvSpPr>
        <p:spPr>
          <a:xfrm>
            <a:off x="8130113" y="5632591"/>
            <a:ext cx="884492" cy="215444"/>
          </a:xfrm>
          <a:prstGeom prst="rect">
            <a:avLst/>
          </a:prstGeom>
          <a:noFill/>
        </p:spPr>
        <p:txBody>
          <a:bodyPr wrap="square" rtlCol="0">
            <a:spAutoFit/>
          </a:bodyPr>
          <a:lstStyle/>
          <a:p>
            <a:r>
              <a:rPr lang="en-US" sz="800">
                <a:solidFill>
                  <a:schemeClr val="bg1">
                    <a:lumMod val="75000"/>
                  </a:schemeClr>
                </a:solidFill>
              </a:rPr>
              <a:t>P. Lavelle</a:t>
            </a:r>
          </a:p>
        </p:txBody>
      </p:sp>
    </p:spTree>
    <p:extLst>
      <p:ext uri="{BB962C8B-B14F-4D97-AF65-F5344CB8AC3E}">
        <p14:creationId xmlns:p14="http://schemas.microsoft.com/office/powerpoint/2010/main" val="316815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250"/>
                            </p:stCondLst>
                            <p:childTnLst>
                              <p:par>
                                <p:cTn id="8" presetID="1" presetClass="entr" presetSubtype="0" fill="hold" nodeType="afterEffect">
                                  <p:stCondLst>
                                    <p:cond delay="250"/>
                                  </p:stCondLst>
                                  <p:childTnLst>
                                    <p:set>
                                      <p:cBhvr>
                                        <p:cTn id="9" dur="1" fill="hold">
                                          <p:stCondLst>
                                            <p:cond delay="0"/>
                                          </p:stCondLst>
                                        </p:cTn>
                                        <p:tgtEl>
                                          <p:spTgt spid="9">
                                            <p:txEl>
                                              <p:pRg st="0" end="0"/>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250"/>
                                  </p:stCondLst>
                                  <p:childTnLst>
                                    <p:set>
                                      <p:cBhvr>
                                        <p:cTn id="12" dur="1" fill="hold">
                                          <p:stCondLst>
                                            <p:cond delay="0"/>
                                          </p:stCondLst>
                                        </p:cTn>
                                        <p:tgtEl>
                                          <p:spTgt spid="9">
                                            <p:txEl>
                                              <p:pRg st="1" end="1"/>
                                            </p:txEl>
                                          </p:spTgt>
                                        </p:tgtEl>
                                        <p:attrNameLst>
                                          <p:attrName>style.visibility</p:attrName>
                                        </p:attrNameLst>
                                      </p:cBhvr>
                                      <p:to>
                                        <p:strVal val="visible"/>
                                      </p:to>
                                    </p:set>
                                  </p:childTnLst>
                                </p:cTn>
                              </p:par>
                            </p:childTnLst>
                          </p:cTn>
                        </p:par>
                        <p:par>
                          <p:cTn id="13" fill="hold">
                            <p:stCondLst>
                              <p:cond delay="750"/>
                            </p:stCondLst>
                            <p:childTnLst>
                              <p:par>
                                <p:cTn id="14" presetID="1" presetClass="entr" presetSubtype="0" fill="hold" nodeType="afterEffect">
                                  <p:stCondLst>
                                    <p:cond delay="250"/>
                                  </p:stCondLst>
                                  <p:childTnLst>
                                    <p:set>
                                      <p:cBhvr>
                                        <p:cTn id="15" dur="1" fill="hold">
                                          <p:stCondLst>
                                            <p:cond delay="0"/>
                                          </p:stCondLst>
                                        </p:cTn>
                                        <p:tgtEl>
                                          <p:spTgt spid="9">
                                            <p:txEl>
                                              <p:pRg st="2" end="2"/>
                                            </p:txEl>
                                          </p:spTgt>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nodeType="afterEffect">
                                  <p:stCondLst>
                                    <p:cond delay="25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par>
                          <p:cTn id="19" fill="hold">
                            <p:stCondLst>
                              <p:cond delay="1250"/>
                            </p:stCondLst>
                            <p:childTnLst>
                              <p:par>
                                <p:cTn id="20" presetID="1" presetClass="entr" presetSubtype="0" fill="hold" nodeType="afterEffect">
                                  <p:stCondLst>
                                    <p:cond delay="250"/>
                                  </p:stCondLst>
                                  <p:childTnLst>
                                    <p:set>
                                      <p:cBhvr>
                                        <p:cTn id="21" dur="1" fill="hold">
                                          <p:stCondLst>
                                            <p:cond delay="0"/>
                                          </p:stCondLst>
                                        </p:cTn>
                                        <p:tgtEl>
                                          <p:spTgt spid="9">
                                            <p:txEl>
                                              <p:pRg st="4" end="4"/>
                                            </p:txEl>
                                          </p:spTgt>
                                        </p:tgtEl>
                                        <p:attrNameLst>
                                          <p:attrName>style.visibility</p:attrName>
                                        </p:attrNameLst>
                                      </p:cBhvr>
                                      <p:to>
                                        <p:strVal val="visible"/>
                                      </p:to>
                                    </p:set>
                                  </p:childTnLst>
                                </p:cTn>
                              </p:par>
                            </p:childTnLst>
                          </p:cTn>
                        </p:par>
                        <p:par>
                          <p:cTn id="22" fill="hold">
                            <p:stCondLst>
                              <p:cond delay="1500"/>
                            </p:stCondLst>
                            <p:childTnLst>
                              <p:par>
                                <p:cTn id="23" presetID="1" presetClass="entr" presetSubtype="0" fill="hold" nodeType="afterEffect">
                                  <p:stCondLst>
                                    <p:cond delay="250"/>
                                  </p:stCondLst>
                                  <p:childTnLst>
                                    <p:set>
                                      <p:cBhvr>
                                        <p:cTn id="24" dur="1" fill="hold">
                                          <p:stCondLst>
                                            <p:cond delay="0"/>
                                          </p:stCondLst>
                                        </p:cTn>
                                        <p:tgtEl>
                                          <p:spTgt spid="9">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a:xfrm>
            <a:off x="1170380" y="50255"/>
            <a:ext cx="7909458" cy="1325563"/>
          </a:xfrm>
        </p:spPr>
        <p:txBody>
          <a:bodyPr>
            <a:normAutofit/>
          </a:bodyPr>
          <a:lstStyle/>
          <a:p>
            <a:r>
              <a:rPr lang="en-US" b="0"/>
              <a:t>Not all Earthworms are Beneficial</a:t>
            </a:r>
          </a:p>
        </p:txBody>
      </p:sp>
      <p:pic>
        <p:nvPicPr>
          <p:cNvPr id="1028" name="Picture 4" descr="http://napaimute.org/wp-content/uploads/2013/02/72WormEffects.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45094" y="1147223"/>
            <a:ext cx="7254227" cy="5464772"/>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5">
            <a:extLst>
              <a:ext uri="{FF2B5EF4-FFF2-40B4-BE49-F238E27FC236}">
                <a16:creationId xmlns:a16="http://schemas.microsoft.com/office/drawing/2014/main" id="{15560D83-769E-4A82-B504-5D08FDC51318}"/>
              </a:ext>
            </a:extLst>
          </p:cNvPr>
          <p:cNvPicPr>
            <a:picLocks noGrp="1" noChangeAspect="1"/>
          </p:cNvPicPr>
          <p:nvPr>
            <p:ph sz="half" idx="1"/>
          </p:nvPr>
        </p:nvPicPr>
        <p:blipFill>
          <a:blip r:embed="rId4" cstate="screen">
            <a:extLst>
              <a:ext uri="{28A0092B-C50C-407E-A947-70E740481C1C}">
                <a14:useLocalDpi xmlns:a14="http://schemas.microsoft.com/office/drawing/2010/main"/>
              </a:ext>
            </a:extLst>
          </a:blip>
          <a:stretch>
            <a:fillRect/>
          </a:stretch>
        </p:blipFill>
        <p:spPr>
          <a:xfrm>
            <a:off x="3393408" y="1147223"/>
            <a:ext cx="5561910" cy="4368320"/>
          </a:xfrm>
          <a:prstGeom prst="rect">
            <a:avLst/>
          </a:prstGeom>
        </p:spPr>
      </p:pic>
      <p:sp>
        <p:nvSpPr>
          <p:cNvPr id="11" name="Rectangle 10">
            <a:extLst>
              <a:ext uri="{FF2B5EF4-FFF2-40B4-BE49-F238E27FC236}">
                <a16:creationId xmlns:a16="http://schemas.microsoft.com/office/drawing/2014/main" id="{D1104733-78EF-4DC0-8D9F-DFDF06106118}"/>
              </a:ext>
            </a:extLst>
          </p:cNvPr>
          <p:cNvSpPr/>
          <p:nvPr/>
        </p:nvSpPr>
        <p:spPr>
          <a:xfrm>
            <a:off x="3798858" y="6346080"/>
            <a:ext cx="4436918" cy="461665"/>
          </a:xfrm>
          <a:prstGeom prst="rect">
            <a:avLst/>
          </a:prstGeom>
          <a:noFill/>
        </p:spPr>
        <p:txBody>
          <a:bodyPr wrap="square">
            <a:spAutoFit/>
          </a:bodyPr>
          <a:lstStyle/>
          <a:p>
            <a:r>
              <a:rPr lang="en-US" sz="1200">
                <a:hlinkClick r:id="rId5"/>
              </a:rPr>
              <a:t>http://ucanr.edu/sites/oak_range/Oak_Articles_On_Line/Oak_Woodland_Ecology_and_Monitoring/Earthworm_Ecology_in_California/</a:t>
            </a:r>
            <a:r>
              <a:rPr lang="en-US" sz="1200"/>
              <a:t> </a:t>
            </a:r>
          </a:p>
        </p:txBody>
      </p:sp>
      <p:sp>
        <p:nvSpPr>
          <p:cNvPr id="3" name="TextBox 2">
            <a:extLst>
              <a:ext uri="{FF2B5EF4-FFF2-40B4-BE49-F238E27FC236}">
                <a16:creationId xmlns:a16="http://schemas.microsoft.com/office/drawing/2014/main" id="{AB456CF0-124B-47BC-9791-1C6867A98787}"/>
              </a:ext>
            </a:extLst>
          </p:cNvPr>
          <p:cNvSpPr txBox="1"/>
          <p:nvPr/>
        </p:nvSpPr>
        <p:spPr>
          <a:xfrm>
            <a:off x="697179" y="2641830"/>
            <a:ext cx="7584140" cy="156966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In pastures, fertilization and the planting of high-quality forage will increase earthworm densities, but possibly at the expense of native plants and animals, including native earthworms.</a:t>
            </a:r>
          </a:p>
        </p:txBody>
      </p:sp>
      <p:sp>
        <p:nvSpPr>
          <p:cNvPr id="12" name="TextBox 11">
            <a:extLst>
              <a:ext uri="{FF2B5EF4-FFF2-40B4-BE49-F238E27FC236}">
                <a16:creationId xmlns:a16="http://schemas.microsoft.com/office/drawing/2014/main" id="{A1E52F6F-7B51-4270-ADC8-D8222D5B9860}"/>
              </a:ext>
            </a:extLst>
          </p:cNvPr>
          <p:cNvSpPr txBox="1"/>
          <p:nvPr/>
        </p:nvSpPr>
        <p:spPr>
          <a:xfrm>
            <a:off x="790274" y="2641829"/>
            <a:ext cx="7356574" cy="156966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...but some earthworms tend to be active at the soil surface for a longer period of time throughout the year.  Thus, their net effect on soil fertility may be greater overall.</a:t>
            </a:r>
          </a:p>
        </p:txBody>
      </p:sp>
    </p:spTree>
    <p:extLst>
      <p:ext uri="{BB962C8B-B14F-4D97-AF65-F5344CB8AC3E}">
        <p14:creationId xmlns:p14="http://schemas.microsoft.com/office/powerpoint/2010/main" val="231132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garden&#10;&#10;Description generated with very high confidence">
            <a:extLst>
              <a:ext uri="{FF2B5EF4-FFF2-40B4-BE49-F238E27FC236}">
                <a16:creationId xmlns:a16="http://schemas.microsoft.com/office/drawing/2014/main" id="{452457A8-0C9E-469D-9085-9FF454B7244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82437" y="3719677"/>
            <a:ext cx="6492240" cy="2560322"/>
          </a:xfrm>
          <a:prstGeom prst="rect">
            <a:avLst/>
          </a:prstGeom>
          <a:ln w="19050">
            <a:solidFill>
              <a:schemeClr val="tx1"/>
            </a:solidFill>
          </a:ln>
          <a:effectLst>
            <a:outerShdw blurRad="63500" sx="102000" sy="102000" algn="ctr" rotWithShape="0">
              <a:prstClr val="black">
                <a:alpha val="40000"/>
              </a:prstClr>
            </a:outerShdw>
          </a:effectLst>
        </p:spPr>
      </p:pic>
      <p:sp>
        <p:nvSpPr>
          <p:cNvPr id="7" name="Title 6"/>
          <p:cNvSpPr>
            <a:spLocks noGrp="1"/>
          </p:cNvSpPr>
          <p:nvPr>
            <p:ph type="title"/>
          </p:nvPr>
        </p:nvSpPr>
        <p:spPr>
          <a:xfrm>
            <a:off x="1282437" y="111454"/>
            <a:ext cx="6719801" cy="842791"/>
          </a:xfrm>
        </p:spPr>
        <p:txBody>
          <a:bodyPr/>
          <a:lstStyle/>
          <a:p>
            <a:r>
              <a:rPr lang="en-US"/>
              <a:t>Objectives </a:t>
            </a:r>
          </a:p>
        </p:txBody>
      </p:sp>
      <p:sp>
        <p:nvSpPr>
          <p:cNvPr id="8" name="Content Placeholder 7"/>
          <p:cNvSpPr>
            <a:spLocks noGrp="1"/>
          </p:cNvSpPr>
          <p:nvPr>
            <p:ph idx="1"/>
          </p:nvPr>
        </p:nvSpPr>
        <p:spPr>
          <a:xfrm>
            <a:off x="698987" y="954245"/>
            <a:ext cx="7886700" cy="2869610"/>
          </a:xfrm>
        </p:spPr>
        <p:txBody>
          <a:bodyPr/>
          <a:lstStyle/>
          <a:p>
            <a:pPr marL="514350" lvl="0" indent="-514350">
              <a:buFont typeface="+mj-lt"/>
              <a:buAutoNum type="arabicPeriod"/>
            </a:pPr>
            <a:r>
              <a:rPr lang="en-US">
                <a:solidFill>
                  <a:srgbClr val="00529C"/>
                </a:solidFill>
              </a:rPr>
              <a:t>List one key activity performed by each of the three functional groups for soil organisms</a:t>
            </a:r>
          </a:p>
          <a:p>
            <a:pPr marL="514350" lvl="0" indent="-514350">
              <a:buFont typeface="+mj-lt"/>
              <a:buAutoNum type="arabicPeriod"/>
            </a:pPr>
            <a:r>
              <a:rPr lang="en-US">
                <a:solidFill>
                  <a:srgbClr val="00529C"/>
                </a:solidFill>
              </a:rPr>
              <a:t>List two soil organisms that represent each functional group </a:t>
            </a:r>
          </a:p>
          <a:p>
            <a:pPr marL="514350" lvl="0" indent="-514350">
              <a:buFont typeface="+mj-lt"/>
              <a:buAutoNum type="arabicPeriod"/>
            </a:pPr>
            <a:r>
              <a:rPr lang="en-US">
                <a:solidFill>
                  <a:srgbClr val="00529C"/>
                </a:solidFill>
              </a:rPr>
              <a:t>Describe biological hotspots &amp; how they relate to key ecosystem functions</a:t>
            </a:r>
            <a:endParaRPr lang="en-US"/>
          </a:p>
        </p:txBody>
      </p:sp>
      <p:sp>
        <p:nvSpPr>
          <p:cNvPr id="9" name="TextBox 8">
            <a:extLst>
              <a:ext uri="{FF2B5EF4-FFF2-40B4-BE49-F238E27FC236}">
                <a16:creationId xmlns:a16="http://schemas.microsoft.com/office/drawing/2014/main" id="{2AC13097-C63D-4040-A011-385B536553ED}"/>
              </a:ext>
            </a:extLst>
          </p:cNvPr>
          <p:cNvSpPr txBox="1"/>
          <p:nvPr/>
        </p:nvSpPr>
        <p:spPr>
          <a:xfrm>
            <a:off x="1214406" y="6108613"/>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Tree>
    <p:extLst>
      <p:ext uri="{BB962C8B-B14F-4D97-AF65-F5344CB8AC3E}">
        <p14:creationId xmlns:p14="http://schemas.microsoft.com/office/powerpoint/2010/main" val="308740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467" y="637284"/>
            <a:ext cx="5253062" cy="1450332"/>
          </a:xfrm>
        </p:spPr>
        <p:txBody>
          <a:bodyPr>
            <a:noAutofit/>
          </a:bodyPr>
          <a:lstStyle/>
          <a:p>
            <a:r>
              <a:rPr lang="en-US" sz="3600"/>
              <a:t>Hot Spots for Chemical Engineers &amp; Regulators in Pore Spaces</a:t>
            </a:r>
            <a:endParaRPr lang="en-US" sz="3600">
              <a:solidFill>
                <a:srgbClr val="000F29"/>
              </a:solidFill>
            </a:endParaRPr>
          </a:p>
        </p:txBody>
      </p:sp>
      <p:sp>
        <p:nvSpPr>
          <p:cNvPr id="3" name="Content Placeholder 2"/>
          <p:cNvSpPr>
            <a:spLocks noGrp="1"/>
          </p:cNvSpPr>
          <p:nvPr>
            <p:ph sz="half" idx="1"/>
          </p:nvPr>
        </p:nvSpPr>
        <p:spPr>
          <a:xfrm>
            <a:off x="549467" y="2232845"/>
            <a:ext cx="5196665" cy="4114800"/>
          </a:xfrm>
        </p:spPr>
        <p:txBody>
          <a:bodyPr>
            <a:normAutofit/>
          </a:bodyPr>
          <a:lstStyle/>
          <a:p>
            <a:r>
              <a:rPr lang="en-US" sz="3200">
                <a:solidFill>
                  <a:srgbClr val="00529C"/>
                </a:solidFill>
              </a:rPr>
              <a:t>Created via roots, organisms &amp; SH management</a:t>
            </a:r>
          </a:p>
          <a:p>
            <a:r>
              <a:rPr lang="en-US" sz="3200">
                <a:solidFill>
                  <a:srgbClr val="00529C"/>
                </a:solidFill>
              </a:rPr>
              <a:t>“Lungs &amp; circulatory system”</a:t>
            </a:r>
          </a:p>
          <a:p>
            <a:r>
              <a:rPr lang="en-US" sz="3200">
                <a:solidFill>
                  <a:srgbClr val="00529C"/>
                </a:solidFill>
              </a:rPr>
              <a:t>Air flow</a:t>
            </a:r>
          </a:p>
          <a:p>
            <a:r>
              <a:rPr lang="en-US" sz="3200">
                <a:solidFill>
                  <a:srgbClr val="00529C"/>
                </a:solidFill>
              </a:rPr>
              <a:t>Water flow, storage, &amp; availability</a:t>
            </a:r>
          </a:p>
          <a:p>
            <a:r>
              <a:rPr lang="en-US" sz="3200">
                <a:solidFill>
                  <a:srgbClr val="00529C"/>
                </a:solidFill>
              </a:rPr>
              <a:t>Biological highways</a:t>
            </a:r>
          </a:p>
        </p:txBody>
      </p:sp>
      <p:pic>
        <p:nvPicPr>
          <p:cNvPr id="6" name="Content Placeholder 5">
            <a:extLst>
              <a:ext uri="{FF2B5EF4-FFF2-40B4-BE49-F238E27FC236}">
                <a16:creationId xmlns:a16="http://schemas.microsoft.com/office/drawing/2014/main" id="{55FFD541-7866-4DDF-80D7-3091D5A31E49}"/>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a:ext>
            </a:extLst>
          </a:blip>
          <a:srcRect/>
          <a:stretch/>
        </p:blipFill>
        <p:spPr>
          <a:xfrm>
            <a:off x="5855764" y="584498"/>
            <a:ext cx="3221609" cy="3006236"/>
          </a:xfrm>
          <a:prstGeom prst="rect">
            <a:avLst/>
          </a:prstGeom>
        </p:spPr>
      </p:pic>
      <p:pic>
        <p:nvPicPr>
          <p:cNvPr id="7" name="Picture 6">
            <a:extLst>
              <a:ext uri="{FF2B5EF4-FFF2-40B4-BE49-F238E27FC236}">
                <a16:creationId xmlns:a16="http://schemas.microsoft.com/office/drawing/2014/main" id="{B15663F5-D622-47B3-BA66-E2BF356DC1A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49293" y="3590734"/>
            <a:ext cx="3434553" cy="3260178"/>
          </a:xfrm>
          <a:prstGeom prst="rect">
            <a:avLst/>
          </a:prstGeom>
        </p:spPr>
      </p:pic>
    </p:spTree>
    <p:extLst>
      <p:ext uri="{BB962C8B-B14F-4D97-AF65-F5344CB8AC3E}">
        <p14:creationId xmlns:p14="http://schemas.microsoft.com/office/powerpoint/2010/main" val="36583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2099" y="302937"/>
            <a:ext cx="6719801" cy="842791"/>
          </a:xfrm>
        </p:spPr>
        <p:txBody>
          <a:bodyPr>
            <a:normAutofit fontScale="90000"/>
          </a:bodyPr>
          <a:lstStyle/>
          <a:p>
            <a:pPr algn="ctr"/>
            <a:r>
              <a:rPr lang="en-US" sz="4400"/>
              <a:t>Aggregate Surfaces and Pore Space</a:t>
            </a:r>
            <a:br>
              <a:rPr lang="en-US" sz="4400"/>
            </a:br>
            <a:endParaRPr lang="en-US" sz="4000">
              <a:solidFill>
                <a:schemeClr val="bg2">
                  <a:lumMod val="25000"/>
                </a:schemeClr>
              </a:solidFill>
            </a:endParaRPr>
          </a:p>
        </p:txBody>
      </p:sp>
      <p:sp>
        <p:nvSpPr>
          <p:cNvPr id="9" name="Content Placeholder 8"/>
          <p:cNvSpPr>
            <a:spLocks noGrp="1"/>
          </p:cNvSpPr>
          <p:nvPr>
            <p:ph sz="half" idx="1"/>
          </p:nvPr>
        </p:nvSpPr>
        <p:spPr>
          <a:xfrm>
            <a:off x="384716" y="1135349"/>
            <a:ext cx="4052547" cy="5248243"/>
          </a:xfrm>
        </p:spPr>
        <p:txBody>
          <a:bodyPr>
            <a:noAutofit/>
          </a:bodyPr>
          <a:lstStyle/>
          <a:p>
            <a:r>
              <a:rPr lang="en-US">
                <a:solidFill>
                  <a:srgbClr val="00529C"/>
                </a:solidFill>
              </a:rPr>
              <a:t>Built with mineral, soil biology and organic materials</a:t>
            </a:r>
          </a:p>
          <a:p>
            <a:r>
              <a:rPr lang="en-US">
                <a:solidFill>
                  <a:srgbClr val="00529C"/>
                </a:solidFill>
              </a:rPr>
              <a:t>Creates stability and </a:t>
            </a:r>
            <a:br>
              <a:rPr lang="en-US">
                <a:solidFill>
                  <a:srgbClr val="00529C"/>
                </a:solidFill>
              </a:rPr>
            </a:br>
            <a:r>
              <a:rPr lang="en-US">
                <a:solidFill>
                  <a:srgbClr val="00529C"/>
                </a:solidFill>
              </a:rPr>
              <a:t>resists erosion</a:t>
            </a:r>
          </a:p>
          <a:p>
            <a:r>
              <a:rPr lang="en-US">
                <a:solidFill>
                  <a:srgbClr val="00529C"/>
                </a:solidFill>
              </a:rPr>
              <a:t>Protects organic matter </a:t>
            </a:r>
            <a:br>
              <a:rPr lang="en-US">
                <a:solidFill>
                  <a:srgbClr val="00529C"/>
                </a:solidFill>
              </a:rPr>
            </a:br>
            <a:r>
              <a:rPr lang="en-US">
                <a:solidFill>
                  <a:srgbClr val="00529C"/>
                </a:solidFill>
              </a:rPr>
              <a:t>and microbes</a:t>
            </a:r>
          </a:p>
          <a:p>
            <a:r>
              <a:rPr lang="en-US">
                <a:solidFill>
                  <a:srgbClr val="00529C"/>
                </a:solidFill>
              </a:rPr>
              <a:t>Physically supports pore spaces</a:t>
            </a:r>
          </a:p>
          <a:p>
            <a:r>
              <a:rPr lang="en-US">
                <a:solidFill>
                  <a:srgbClr val="00529C"/>
                </a:solidFill>
              </a:rPr>
              <a:t>Created by microbial glues, fungal hyphae, dead cells, plant roots and Earth worms</a:t>
            </a:r>
          </a:p>
        </p:txBody>
      </p:sp>
      <p:pic>
        <p:nvPicPr>
          <p:cNvPr id="6" name="Content Placeholder 12"/>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5578906" y="1271375"/>
            <a:ext cx="3467322" cy="2847235"/>
          </a:xfrm>
        </p:spPr>
      </p:pic>
      <p:sp>
        <p:nvSpPr>
          <p:cNvPr id="7" name="TextBox 6"/>
          <p:cNvSpPr txBox="1"/>
          <p:nvPr/>
        </p:nvSpPr>
        <p:spPr>
          <a:xfrm>
            <a:off x="8050443" y="3894440"/>
            <a:ext cx="995785" cy="246221"/>
          </a:xfrm>
          <a:prstGeom prst="rect">
            <a:avLst/>
          </a:prstGeom>
          <a:noFill/>
        </p:spPr>
        <p:txBody>
          <a:bodyPr wrap="none" rtlCol="0">
            <a:spAutoFit/>
          </a:bodyPr>
          <a:lstStyle/>
          <a:p>
            <a:r>
              <a:rPr lang="en-US" sz="1000"/>
              <a:t>J Moore Kucera</a:t>
            </a:r>
          </a:p>
        </p:txBody>
      </p:sp>
      <p:pic>
        <p:nvPicPr>
          <p:cNvPr id="5" name="Picture 4">
            <a:extLst>
              <a:ext uri="{FF2B5EF4-FFF2-40B4-BE49-F238E27FC236}">
                <a16:creationId xmlns:a16="http://schemas.microsoft.com/office/drawing/2014/main" id="{5DFF94F6-DC49-40F7-B203-93033B5C5DD9}"/>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3960486" y="3894440"/>
            <a:ext cx="2948313" cy="2972882"/>
          </a:xfrm>
          <a:prstGeom prst="rect">
            <a:avLst/>
          </a:prstGeom>
        </p:spPr>
      </p:pic>
      <p:sp>
        <p:nvSpPr>
          <p:cNvPr id="10" name="TextBox 9">
            <a:extLst>
              <a:ext uri="{FF2B5EF4-FFF2-40B4-BE49-F238E27FC236}">
                <a16:creationId xmlns:a16="http://schemas.microsoft.com/office/drawing/2014/main" id="{283CD921-5874-4130-BE70-40DBCE3DC5CB}"/>
              </a:ext>
            </a:extLst>
          </p:cNvPr>
          <p:cNvSpPr txBox="1"/>
          <p:nvPr/>
        </p:nvSpPr>
        <p:spPr>
          <a:xfrm>
            <a:off x="5434643" y="6486132"/>
            <a:ext cx="780983" cy="246221"/>
          </a:xfrm>
          <a:prstGeom prst="rect">
            <a:avLst/>
          </a:prstGeom>
          <a:noFill/>
        </p:spPr>
        <p:txBody>
          <a:bodyPr wrap="none" rtlCol="0">
            <a:spAutoFit/>
          </a:bodyPr>
          <a:lstStyle/>
          <a:p>
            <a:r>
              <a:rPr lang="en-US" sz="1000"/>
              <a:t>USDA-SARE</a:t>
            </a:r>
          </a:p>
        </p:txBody>
      </p:sp>
    </p:spTree>
    <p:extLst>
      <p:ext uri="{BB962C8B-B14F-4D97-AF65-F5344CB8AC3E}">
        <p14:creationId xmlns:p14="http://schemas.microsoft.com/office/powerpoint/2010/main" val="65879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1304" y="340303"/>
            <a:ext cx="6543936" cy="835620"/>
          </a:xfrm>
        </p:spPr>
        <p:txBody>
          <a:bodyPr>
            <a:noAutofit/>
          </a:bodyPr>
          <a:lstStyle/>
          <a:p>
            <a:pPr algn="l">
              <a:lnSpc>
                <a:spcPct val="85000"/>
              </a:lnSpc>
            </a:pPr>
            <a:r>
              <a:rPr lang="en-US" b="0">
                <a:solidFill>
                  <a:srgbClr val="005941"/>
                </a:solidFill>
                <a:latin typeface="+mj-lt"/>
              </a:rPr>
              <a:t>Soil Organisms Physically Form &amp; Stabilize Soil Aggregates</a:t>
            </a:r>
          </a:p>
        </p:txBody>
      </p:sp>
      <p:pic>
        <p:nvPicPr>
          <p:cNvPr id="11" name="Content Placeholder 8"/>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377535" y="1638300"/>
            <a:ext cx="3803073" cy="2926450"/>
          </a:xfrm>
          <a:prstGeom prst="rect">
            <a:avLst/>
          </a:prstGeom>
          <a:ln w="19050">
            <a:solidFill>
              <a:schemeClr val="tx1"/>
            </a:solidFill>
          </a:ln>
          <a:effectLst>
            <a:outerShdw blurRad="63500" sx="102000" sy="102000" algn="ctr" rotWithShape="0">
              <a:prstClr val="black">
                <a:alpha val="40000"/>
              </a:prstClr>
            </a:outerShdw>
          </a:effectLst>
        </p:spPr>
      </p:pic>
      <p:sp>
        <p:nvSpPr>
          <p:cNvPr id="4" name="Content Placeholder 3"/>
          <p:cNvSpPr>
            <a:spLocks noGrp="1"/>
          </p:cNvSpPr>
          <p:nvPr>
            <p:ph idx="11"/>
          </p:nvPr>
        </p:nvSpPr>
        <p:spPr>
          <a:xfrm>
            <a:off x="4180608" y="1710722"/>
            <a:ext cx="4800359" cy="4525963"/>
          </a:xfrm>
        </p:spPr>
        <p:txBody>
          <a:bodyPr>
            <a:normAutofit/>
          </a:bodyPr>
          <a:lstStyle/>
          <a:p>
            <a:pPr marL="233363" indent="-180975">
              <a:spcBef>
                <a:spcPts val="0"/>
              </a:spcBef>
              <a:spcAft>
                <a:spcPts val="300"/>
              </a:spcAft>
            </a:pPr>
            <a:r>
              <a:rPr lang="en-US" sz="2600">
                <a:solidFill>
                  <a:srgbClr val="00529D"/>
                </a:solidFill>
              </a:rPr>
              <a:t>Plant roots enmesh soil particles</a:t>
            </a:r>
          </a:p>
          <a:p>
            <a:pPr marL="233363" indent="-180975">
              <a:spcBef>
                <a:spcPts val="0"/>
              </a:spcBef>
              <a:spcAft>
                <a:spcPts val="300"/>
              </a:spcAft>
            </a:pPr>
            <a:r>
              <a:rPr lang="en-US" sz="2600">
                <a:solidFill>
                  <a:srgbClr val="00529D"/>
                </a:solidFill>
              </a:rPr>
              <a:t>Earthworm casts</a:t>
            </a:r>
          </a:p>
          <a:p>
            <a:pPr marL="233363" indent="-180975">
              <a:spcBef>
                <a:spcPts val="0"/>
              </a:spcBef>
              <a:spcAft>
                <a:spcPts val="300"/>
              </a:spcAft>
            </a:pPr>
            <a:r>
              <a:rPr lang="en-US" sz="2600">
                <a:solidFill>
                  <a:srgbClr val="00529D"/>
                </a:solidFill>
              </a:rPr>
              <a:t>Fungal and bacterial filaments physically enmesh soil particles</a:t>
            </a:r>
          </a:p>
        </p:txBody>
      </p:sp>
      <p:pic>
        <p:nvPicPr>
          <p:cNvPr id="12" name="Content Placeholder 4"/>
          <p:cNvPicPr>
            <a:picLocks noChangeAspect="1"/>
          </p:cNvPicPr>
          <p:nvPr/>
        </p:nvPicPr>
        <p:blipFill rotWithShape="1">
          <a:blip r:embed="rId4" cstate="screen">
            <a:extLst>
              <a:ext uri="{28A0092B-C50C-407E-A947-70E740481C1C}">
                <a14:useLocalDpi xmlns:a14="http://schemas.microsoft.com/office/drawing/2010/main"/>
              </a:ext>
            </a:extLst>
          </a:blip>
          <a:srcRect t="16223"/>
          <a:stretch/>
        </p:blipFill>
        <p:spPr>
          <a:xfrm>
            <a:off x="5902746" y="3814385"/>
            <a:ext cx="2928390" cy="2489704"/>
          </a:xfrm>
          <a:prstGeom prst="rect">
            <a:avLst/>
          </a:prstGeom>
          <a:ln w="19050">
            <a:solidFill>
              <a:schemeClr val="tx1"/>
            </a:solidFill>
          </a:ln>
          <a:effectLst>
            <a:outerShdw blurRad="63500" sx="102000" sy="102000" algn="ctr" rotWithShape="0">
              <a:prstClr val="black">
                <a:alpha val="40000"/>
              </a:prstClr>
            </a:outerShdw>
          </a:effectLst>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77535" y="3814385"/>
            <a:ext cx="5479098" cy="2422300"/>
          </a:xfrm>
          <a:prstGeom prst="rect">
            <a:avLst/>
          </a:prstGeom>
          <a:ln w="19050">
            <a:solidFill>
              <a:schemeClr val="tx1"/>
            </a:solidFill>
          </a:ln>
          <a:effectLst>
            <a:outerShdw blurRad="63500" sx="102000" sy="102000" algn="ctr" rotWithShape="0">
              <a:prstClr val="black">
                <a:alpha val="40000"/>
              </a:prstClr>
            </a:outerShdw>
          </a:effectLst>
        </p:spPr>
      </p:pic>
      <p:sp>
        <p:nvSpPr>
          <p:cNvPr id="14" name="Rectangle 13"/>
          <p:cNvSpPr/>
          <p:nvPr/>
        </p:nvSpPr>
        <p:spPr>
          <a:xfrm>
            <a:off x="0" y="6309735"/>
            <a:ext cx="6242755" cy="400110"/>
          </a:xfrm>
          <a:prstGeom prst="rect">
            <a:avLst/>
          </a:prstGeom>
          <a:solidFill>
            <a:schemeClr val="bg1">
              <a:lumMod val="95000"/>
            </a:schemeClr>
          </a:solidFill>
        </p:spPr>
        <p:txBody>
          <a:bodyPr wrap="square">
            <a:spAutoFit/>
          </a:bodyPr>
          <a:lstStyle/>
          <a:p>
            <a:pPr algn="l"/>
            <a:r>
              <a:rPr lang="en-US" sz="1000">
                <a:effectLst/>
              </a:rPr>
              <a:t>SEM photo source (accessed on 6/2/2016): Eickhorst, Thilo &amp; </a:t>
            </a:r>
            <a:r>
              <a:rPr lang="en-US" sz="1000" err="1">
                <a:effectLst/>
              </a:rPr>
              <a:t>Tippkoetter</a:t>
            </a:r>
            <a:r>
              <a:rPr lang="en-US" sz="1000">
                <a:effectLst/>
              </a:rPr>
              <a:t>, Rolf. </a:t>
            </a:r>
            <a:r>
              <a:rPr lang="en-US" sz="1000" err="1">
                <a:effectLst/>
              </a:rPr>
              <a:t>Micropedology</a:t>
            </a:r>
            <a:r>
              <a:rPr lang="en-US" sz="1000">
                <a:effectLst/>
              </a:rPr>
              <a:t> – The hidden world of soils. University of Bremen, Germany. </a:t>
            </a:r>
            <a:r>
              <a:rPr lang="en-US" sz="1000">
                <a:effectLst/>
                <a:hlinkClick r:id="rId6"/>
              </a:rPr>
              <a:t>http://www.microped.uni-bremen.de</a:t>
            </a:r>
            <a:endParaRPr lang="en-US" sz="1000">
              <a:effectLst/>
            </a:endParaRPr>
          </a:p>
        </p:txBody>
      </p:sp>
      <p:sp>
        <p:nvSpPr>
          <p:cNvPr id="9" name="Rectangle 8"/>
          <p:cNvSpPr/>
          <p:nvPr/>
        </p:nvSpPr>
        <p:spPr>
          <a:xfrm>
            <a:off x="377535" y="4303140"/>
            <a:ext cx="3075361" cy="246221"/>
          </a:xfrm>
          <a:prstGeom prst="rect">
            <a:avLst/>
          </a:prstGeom>
        </p:spPr>
        <p:txBody>
          <a:bodyPr wrap="square">
            <a:spAutoFit/>
          </a:bodyPr>
          <a:lstStyle/>
          <a:p>
            <a:pPr algn="l"/>
            <a:r>
              <a:rPr lang="en-US" sz="1000">
                <a:solidFill>
                  <a:schemeClr val="bg1"/>
                </a:solidFill>
                <a:effectLst/>
                <a:latin typeface="+mj-lt"/>
              </a:rPr>
              <a:t>Roth, NRCS</a:t>
            </a:r>
          </a:p>
        </p:txBody>
      </p:sp>
    </p:spTree>
    <p:extLst>
      <p:ext uri="{BB962C8B-B14F-4D97-AF65-F5344CB8AC3E}">
        <p14:creationId xmlns:p14="http://schemas.microsoft.com/office/powerpoint/2010/main" val="28906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7979" y="277393"/>
            <a:ext cx="6675022" cy="835620"/>
          </a:xfrm>
        </p:spPr>
        <p:txBody>
          <a:bodyPr>
            <a:noAutofit/>
          </a:bodyPr>
          <a:lstStyle/>
          <a:p>
            <a:pPr>
              <a:lnSpc>
                <a:spcPct val="85000"/>
              </a:lnSpc>
            </a:pPr>
            <a:r>
              <a:rPr lang="en-US" b="0">
                <a:solidFill>
                  <a:srgbClr val="005941"/>
                </a:solidFill>
              </a:rPr>
              <a:t>Soil Organisms Chemically Stabilize Soil Aggregates</a:t>
            </a:r>
          </a:p>
        </p:txBody>
      </p:sp>
      <p:pic>
        <p:nvPicPr>
          <p:cNvPr id="11" name="Content Placeholder 8"/>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332509" y="1537855"/>
            <a:ext cx="3594024" cy="2859179"/>
          </a:xfrm>
          <a:prstGeom prst="rect">
            <a:avLst/>
          </a:prstGeom>
          <a:effectLst>
            <a:outerShdw blurRad="63500" sx="102000" sy="102000" algn="ctr" rotWithShape="0">
              <a:prstClr val="black">
                <a:alpha val="40000"/>
              </a:prstClr>
            </a:outerShdw>
          </a:effectLst>
        </p:spPr>
      </p:pic>
      <p:sp>
        <p:nvSpPr>
          <p:cNvPr id="4" name="Content Placeholder 3"/>
          <p:cNvSpPr>
            <a:spLocks noGrp="1"/>
          </p:cNvSpPr>
          <p:nvPr>
            <p:ph idx="11"/>
          </p:nvPr>
        </p:nvSpPr>
        <p:spPr>
          <a:xfrm>
            <a:off x="3976877" y="1643091"/>
            <a:ext cx="5117996" cy="1980631"/>
          </a:xfrm>
        </p:spPr>
        <p:txBody>
          <a:bodyPr>
            <a:noAutofit/>
          </a:bodyPr>
          <a:lstStyle/>
          <a:p>
            <a:pPr marL="233363"/>
            <a:r>
              <a:rPr lang="en-US">
                <a:solidFill>
                  <a:srgbClr val="00529D"/>
                </a:solidFill>
              </a:rPr>
              <a:t>Polysaccharides released by bacteria bind particles</a:t>
            </a:r>
          </a:p>
          <a:p>
            <a:pPr marL="233363"/>
            <a:r>
              <a:rPr lang="en-US">
                <a:solidFill>
                  <a:srgbClr val="00529D"/>
                </a:solidFill>
              </a:rPr>
              <a:t>Soil proteins and other </a:t>
            </a:r>
            <a:r>
              <a:rPr lang="en-US" err="1">
                <a:solidFill>
                  <a:srgbClr val="00529D"/>
                </a:solidFill>
              </a:rPr>
              <a:t>biochemicals</a:t>
            </a:r>
            <a:r>
              <a:rPr lang="en-US">
                <a:solidFill>
                  <a:srgbClr val="00529D"/>
                </a:solidFill>
              </a:rPr>
              <a:t> bind soil particles</a:t>
            </a:r>
          </a:p>
        </p:txBody>
      </p:sp>
      <p:pic>
        <p:nvPicPr>
          <p:cNvPr id="15" name="Picture 2" descr="http://www.microped.uni-bremen.de/Bilder/SEM_09.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82542" y="3518484"/>
            <a:ext cx="2986133" cy="301011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Rectangle 15"/>
          <p:cNvSpPr/>
          <p:nvPr/>
        </p:nvSpPr>
        <p:spPr>
          <a:xfrm>
            <a:off x="5821297" y="5554129"/>
            <a:ext cx="2733469" cy="523220"/>
          </a:xfrm>
          <a:prstGeom prst="rect">
            <a:avLst/>
          </a:prstGeom>
        </p:spPr>
        <p:txBody>
          <a:bodyPr wrap="square">
            <a:spAutoFit/>
          </a:bodyPr>
          <a:lstStyle/>
          <a:p>
            <a:r>
              <a:rPr lang="en-US" sz="1400">
                <a:solidFill>
                  <a:schemeClr val="bg1"/>
                </a:solidFill>
                <a:effectLst/>
                <a:latin typeface="+mn-lt"/>
              </a:rPr>
              <a:t>Bacteria (ovals) with ‘sticky’ polysaccharides (red arrows)</a:t>
            </a:r>
          </a:p>
        </p:txBody>
      </p:sp>
      <p:pic>
        <p:nvPicPr>
          <p:cNvPr id="17" name="Picture 3"/>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2223655" y="3957264"/>
            <a:ext cx="3350933" cy="2580855"/>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19" name="TextBox 18"/>
          <p:cNvSpPr txBox="1"/>
          <p:nvPr/>
        </p:nvSpPr>
        <p:spPr>
          <a:xfrm>
            <a:off x="2223655" y="6143565"/>
            <a:ext cx="2705970" cy="400049"/>
          </a:xfrm>
          <a:prstGeom prst="rect">
            <a:avLst/>
          </a:prstGeom>
          <a:noFill/>
        </p:spPr>
        <p:txBody>
          <a:bodyPr wrap="square" lIns="91378" tIns="45690" rIns="91378" bIns="45690" rtlCol="0">
            <a:spAutoFit/>
          </a:bodyPr>
          <a:lstStyle/>
          <a:p>
            <a:r>
              <a:rPr lang="en-US" sz="1000">
                <a:solidFill>
                  <a:prstClr val="white"/>
                </a:solidFill>
                <a:effectLst/>
                <a:latin typeface="+mj-lt"/>
                <a:ea typeface="+mn-ea"/>
              </a:rPr>
              <a:t>Glycoproteins on soil </a:t>
            </a:r>
            <a:r>
              <a:rPr lang="en-US" sz="1000">
                <a:solidFill>
                  <a:prstClr val="white"/>
                </a:solidFill>
                <a:latin typeface="+mj-lt"/>
              </a:rPr>
              <a:t>aggregates</a:t>
            </a:r>
          </a:p>
          <a:p>
            <a:r>
              <a:rPr lang="en-US" sz="1000">
                <a:solidFill>
                  <a:prstClr val="white"/>
                </a:solidFill>
                <a:latin typeface="+mj-lt"/>
              </a:rPr>
              <a:t>Nichols, USDA-ARS </a:t>
            </a:r>
          </a:p>
        </p:txBody>
      </p:sp>
      <p:cxnSp>
        <p:nvCxnSpPr>
          <p:cNvPr id="20" name="Straight Arrow Connector 19"/>
          <p:cNvCxnSpPr/>
          <p:nvPr/>
        </p:nvCxnSpPr>
        <p:spPr>
          <a:xfrm>
            <a:off x="7828718" y="4976887"/>
            <a:ext cx="449350" cy="1524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6694732" y="3986287"/>
            <a:ext cx="307959" cy="25966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821297" y="6020766"/>
            <a:ext cx="3018890" cy="507831"/>
          </a:xfrm>
          <a:prstGeom prst="rect">
            <a:avLst/>
          </a:prstGeom>
        </p:spPr>
        <p:txBody>
          <a:bodyPr wrap="square">
            <a:spAutoFit/>
          </a:bodyPr>
          <a:lstStyle/>
          <a:p>
            <a:pPr algn="l"/>
            <a:r>
              <a:rPr lang="en-US" sz="900">
                <a:solidFill>
                  <a:schemeClr val="bg1"/>
                </a:solidFill>
                <a:effectLst/>
              </a:rPr>
              <a:t>SEM photo source: Eickhorst, Thilo &amp; </a:t>
            </a:r>
            <a:r>
              <a:rPr lang="en-US" sz="900" err="1">
                <a:solidFill>
                  <a:schemeClr val="bg1"/>
                </a:solidFill>
                <a:effectLst/>
              </a:rPr>
              <a:t>Tippkoetter</a:t>
            </a:r>
            <a:r>
              <a:rPr lang="en-US" sz="900">
                <a:solidFill>
                  <a:schemeClr val="bg1"/>
                </a:solidFill>
                <a:effectLst/>
              </a:rPr>
              <a:t>, Rolf. </a:t>
            </a:r>
            <a:r>
              <a:rPr lang="en-US" sz="900" err="1">
                <a:solidFill>
                  <a:schemeClr val="bg1"/>
                </a:solidFill>
                <a:effectLst/>
              </a:rPr>
              <a:t>Micropedology</a:t>
            </a:r>
            <a:r>
              <a:rPr lang="en-US" sz="900">
                <a:solidFill>
                  <a:schemeClr val="bg1"/>
                </a:solidFill>
                <a:effectLst/>
              </a:rPr>
              <a:t> – The hidden world of soils. University of Bremen, Germany. http://www.microped.uni-bremen.de</a:t>
            </a:r>
          </a:p>
        </p:txBody>
      </p:sp>
      <p:sp>
        <p:nvSpPr>
          <p:cNvPr id="5" name="Rectangle 4"/>
          <p:cNvSpPr/>
          <p:nvPr/>
        </p:nvSpPr>
        <p:spPr>
          <a:xfrm>
            <a:off x="282165" y="4245955"/>
            <a:ext cx="3075361" cy="215444"/>
          </a:xfrm>
          <a:prstGeom prst="rect">
            <a:avLst/>
          </a:prstGeom>
        </p:spPr>
        <p:txBody>
          <a:bodyPr wrap="square">
            <a:spAutoFit/>
          </a:bodyPr>
          <a:lstStyle/>
          <a:p>
            <a:pPr algn="l"/>
            <a:r>
              <a:rPr lang="en-US" sz="800">
                <a:solidFill>
                  <a:schemeClr val="bg1"/>
                </a:solidFill>
                <a:effectLst/>
                <a:latin typeface="+mj-lt"/>
              </a:rPr>
              <a:t>Image source: Aaron Roth, NRCS-OR</a:t>
            </a:r>
          </a:p>
        </p:txBody>
      </p:sp>
    </p:spTree>
    <p:extLst>
      <p:ext uri="{BB962C8B-B14F-4D97-AF65-F5344CB8AC3E}">
        <p14:creationId xmlns:p14="http://schemas.microsoft.com/office/powerpoint/2010/main" val="245299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0"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380" y="248475"/>
            <a:ext cx="8238597" cy="1055592"/>
          </a:xfrm>
          <a:solidFill>
            <a:srgbClr val="F2F2F2"/>
          </a:solidFill>
        </p:spPr>
        <p:txBody>
          <a:bodyPr>
            <a:noAutofit/>
          </a:bodyPr>
          <a:lstStyle/>
          <a:p>
            <a:r>
              <a:rPr lang="en-US" sz="3800"/>
              <a:t>Hot Spot For Chemical Processors &amp; Biological Regulators - Rhizosphere</a:t>
            </a:r>
          </a:p>
        </p:txBody>
      </p:sp>
      <p:sp>
        <p:nvSpPr>
          <p:cNvPr id="3" name="Content Placeholder 2"/>
          <p:cNvSpPr>
            <a:spLocks noGrp="1"/>
          </p:cNvSpPr>
          <p:nvPr>
            <p:ph sz="half" idx="1"/>
          </p:nvPr>
        </p:nvSpPr>
        <p:spPr>
          <a:xfrm>
            <a:off x="128167" y="1487690"/>
            <a:ext cx="4108536" cy="4834451"/>
          </a:xfrm>
        </p:spPr>
        <p:txBody>
          <a:bodyPr>
            <a:noAutofit/>
          </a:bodyPr>
          <a:lstStyle/>
          <a:p>
            <a:r>
              <a:rPr lang="en-US" sz="3600"/>
              <a:t>Root exudates &amp; chemical signals stimulates microbes &amp; predators</a:t>
            </a:r>
          </a:p>
          <a:p>
            <a:pPr lvl="1"/>
            <a:r>
              <a:rPr lang="en-US" sz="3200"/>
              <a:t>Symbiosis</a:t>
            </a:r>
          </a:p>
          <a:p>
            <a:pPr lvl="1"/>
            <a:r>
              <a:rPr lang="en-US" sz="3200"/>
              <a:t>Protection</a:t>
            </a:r>
          </a:p>
          <a:p>
            <a:pPr lvl="1"/>
            <a:r>
              <a:rPr lang="en-US" sz="3200"/>
              <a:t>Chemical signaling</a:t>
            </a:r>
          </a:p>
          <a:p>
            <a:pPr lvl="1"/>
            <a:r>
              <a:rPr lang="en-US" sz="3200"/>
              <a:t>Nutrients</a:t>
            </a:r>
          </a:p>
          <a:p>
            <a:pPr lvl="1"/>
            <a:r>
              <a:rPr lang="en-US" sz="3200"/>
              <a:t>Resilience</a:t>
            </a:r>
          </a:p>
        </p:txBody>
      </p:sp>
      <p:pic>
        <p:nvPicPr>
          <p:cNvPr id="6" name="Picture 5">
            <a:extLst>
              <a:ext uri="{FF2B5EF4-FFF2-40B4-BE49-F238E27FC236}">
                <a16:creationId xmlns:a16="http://schemas.microsoft.com/office/drawing/2014/main" id="{0439A198-A445-46E3-A365-B77D479D8764}"/>
              </a:ext>
            </a:extLst>
          </p:cNvPr>
          <p:cNvPicPr>
            <a:picLocks noChangeAspect="1"/>
          </p:cNvPicPr>
          <p:nvPr/>
        </p:nvPicPr>
        <p:blipFill>
          <a:blip r:embed="rId3"/>
          <a:stretch>
            <a:fillRect/>
          </a:stretch>
        </p:blipFill>
        <p:spPr>
          <a:xfrm>
            <a:off x="4236703" y="1555653"/>
            <a:ext cx="3211634" cy="3222339"/>
          </a:xfrm>
          <a:prstGeom prst="rect">
            <a:avLst/>
          </a:prstGeom>
          <a:ln>
            <a:solidFill>
              <a:srgbClr val="000F29"/>
            </a:solidFill>
          </a:ln>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B44EBA8E-ABBA-47A7-B245-107DACB64CD1}"/>
              </a:ext>
            </a:extLst>
          </p:cNvPr>
          <p:cNvPicPr>
            <a:picLocks noChangeAspect="1"/>
          </p:cNvPicPr>
          <p:nvPr/>
        </p:nvPicPr>
        <p:blipFill>
          <a:blip r:embed="rId4"/>
          <a:stretch>
            <a:fillRect/>
          </a:stretch>
        </p:blipFill>
        <p:spPr>
          <a:xfrm>
            <a:off x="4388535" y="4734800"/>
            <a:ext cx="4413335" cy="1886529"/>
          </a:xfrm>
          <a:prstGeom prst="rect">
            <a:avLst/>
          </a:prstGeom>
          <a:ln w="19050">
            <a:solidFill>
              <a:schemeClr val="tx1"/>
            </a:solidFill>
          </a:ln>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EB3DE13F-A5C8-47BC-98F5-C915B1282BAD}"/>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448337" y="1603260"/>
            <a:ext cx="1695663" cy="3097036"/>
          </a:xfrm>
          <a:prstGeom prst="rect">
            <a:avLst/>
          </a:prstGeom>
          <a:ln>
            <a:noFill/>
          </a:ln>
        </p:spPr>
      </p:pic>
    </p:spTree>
    <p:extLst>
      <p:ext uri="{BB962C8B-B14F-4D97-AF65-F5344CB8AC3E}">
        <p14:creationId xmlns:p14="http://schemas.microsoft.com/office/powerpoint/2010/main" val="124087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8580" y="1523817"/>
            <a:ext cx="3886200" cy="4351338"/>
          </a:xfrm>
        </p:spPr>
        <p:txBody>
          <a:bodyPr>
            <a:noAutofit/>
          </a:bodyPr>
          <a:lstStyle/>
          <a:p>
            <a:pPr marL="0" indent="0">
              <a:buNone/>
            </a:pPr>
            <a:r>
              <a:rPr lang="en-US" b="1">
                <a:solidFill>
                  <a:schemeClr val="accent1"/>
                </a:solidFill>
              </a:rPr>
              <a:t>Bacteria</a:t>
            </a:r>
            <a:r>
              <a:rPr lang="en-US" b="1">
                <a:solidFill>
                  <a:schemeClr val="tx1"/>
                </a:solidFill>
              </a:rPr>
              <a:t> </a:t>
            </a:r>
          </a:p>
          <a:p>
            <a:r>
              <a:rPr lang="en-US">
                <a:solidFill>
                  <a:schemeClr val="tx1"/>
                </a:solidFill>
              </a:rPr>
              <a:t>Most numerous</a:t>
            </a:r>
          </a:p>
          <a:p>
            <a:r>
              <a:rPr lang="en-US">
                <a:solidFill>
                  <a:schemeClr val="tx1"/>
                </a:solidFill>
              </a:rPr>
              <a:t>2-5% of SOM but responsible for 90% of energy flow</a:t>
            </a:r>
          </a:p>
          <a:p>
            <a:r>
              <a:rPr lang="en-US">
                <a:solidFill>
                  <a:schemeClr val="tx1"/>
                </a:solidFill>
              </a:rPr>
              <a:t>1 g can contain 10 million bacteria and one million species.</a:t>
            </a:r>
          </a:p>
          <a:p>
            <a:r>
              <a:rPr lang="en-US">
                <a:solidFill>
                  <a:schemeClr val="tx1"/>
                </a:solidFill>
              </a:rPr>
              <a:t>0.5-3 tons per acre </a:t>
            </a:r>
            <a:br>
              <a:rPr lang="en-US">
                <a:solidFill>
                  <a:schemeClr val="tx1"/>
                </a:solidFill>
              </a:rPr>
            </a:br>
            <a:r>
              <a:rPr lang="en-US">
                <a:solidFill>
                  <a:schemeClr val="tx1"/>
                </a:solidFill>
              </a:rPr>
              <a:t>(Killham 1994)</a:t>
            </a:r>
          </a:p>
        </p:txBody>
      </p:sp>
      <p:sp>
        <p:nvSpPr>
          <p:cNvPr id="2" name="Title 1"/>
          <p:cNvSpPr>
            <a:spLocks noGrp="1"/>
          </p:cNvSpPr>
          <p:nvPr>
            <p:ph type="title"/>
          </p:nvPr>
        </p:nvSpPr>
        <p:spPr>
          <a:xfrm>
            <a:off x="940091" y="172924"/>
            <a:ext cx="7886700" cy="1325563"/>
          </a:xfrm>
        </p:spPr>
        <p:txBody>
          <a:bodyPr>
            <a:normAutofit/>
          </a:bodyPr>
          <a:lstStyle/>
          <a:p>
            <a:pPr algn="ctr"/>
            <a:r>
              <a:rPr lang="en-US" sz="4400">
                <a:solidFill>
                  <a:schemeClr val="accent6">
                    <a:lumMod val="50000"/>
                  </a:schemeClr>
                </a:solidFill>
              </a:rPr>
              <a:t>Root Zone (Rhizosphere): </a:t>
            </a:r>
            <a:br>
              <a:rPr lang="en-US" sz="4400">
                <a:solidFill>
                  <a:schemeClr val="accent6">
                    <a:lumMod val="50000"/>
                  </a:schemeClr>
                </a:solidFill>
              </a:rPr>
            </a:br>
            <a:r>
              <a:rPr lang="en-US" sz="4400">
                <a:solidFill>
                  <a:schemeClr val="accent6">
                    <a:lumMod val="50000"/>
                  </a:schemeClr>
                </a:solidFill>
              </a:rPr>
              <a:t>Key Organisms</a:t>
            </a:r>
          </a:p>
        </p:txBody>
      </p:sp>
      <p:sp>
        <p:nvSpPr>
          <p:cNvPr id="5" name="Content Placeholder 4"/>
          <p:cNvSpPr>
            <a:spLocks noGrp="1"/>
          </p:cNvSpPr>
          <p:nvPr>
            <p:ph sz="half" idx="2"/>
          </p:nvPr>
        </p:nvSpPr>
        <p:spPr>
          <a:xfrm>
            <a:off x="4912350" y="1687875"/>
            <a:ext cx="4428254" cy="4486274"/>
          </a:xfrm>
        </p:spPr>
        <p:txBody>
          <a:bodyPr>
            <a:normAutofit fontScale="92500" lnSpcReduction="20000"/>
          </a:bodyPr>
          <a:lstStyle/>
          <a:p>
            <a:pPr marL="0" indent="0">
              <a:buNone/>
            </a:pPr>
            <a:r>
              <a:rPr lang="en-US" sz="3000" b="1">
                <a:solidFill>
                  <a:schemeClr val="accent1"/>
                </a:solidFill>
              </a:rPr>
              <a:t>Fungi</a:t>
            </a:r>
          </a:p>
          <a:p>
            <a:r>
              <a:rPr lang="en-US" sz="3000">
                <a:solidFill>
                  <a:schemeClr val="tx1"/>
                </a:solidFill>
              </a:rPr>
              <a:t>Saprophytic</a:t>
            </a:r>
          </a:p>
          <a:p>
            <a:r>
              <a:rPr lang="en-US" sz="3000">
                <a:solidFill>
                  <a:schemeClr val="tx1"/>
                </a:solidFill>
              </a:rPr>
              <a:t>Mycorrhizae</a:t>
            </a:r>
          </a:p>
          <a:p>
            <a:r>
              <a:rPr lang="en-US" sz="3000">
                <a:solidFill>
                  <a:schemeClr val="tx1"/>
                </a:solidFill>
              </a:rPr>
              <a:t>Pathogenic </a:t>
            </a:r>
          </a:p>
          <a:p>
            <a:r>
              <a:rPr lang="en-US" sz="3000">
                <a:solidFill>
                  <a:schemeClr val="tx1"/>
                </a:solidFill>
              </a:rPr>
              <a:t>Up to 5 tons per acre</a:t>
            </a:r>
          </a:p>
          <a:p>
            <a:pPr marL="0" indent="0">
              <a:buNone/>
            </a:pPr>
            <a:endParaRPr lang="en-US" sz="3000">
              <a:solidFill>
                <a:schemeClr val="tx1"/>
              </a:solidFill>
            </a:endParaRPr>
          </a:p>
          <a:p>
            <a:pPr marL="0" indent="0">
              <a:buNone/>
            </a:pPr>
            <a:r>
              <a:rPr lang="en-US" sz="3000" b="1">
                <a:solidFill>
                  <a:schemeClr val="accent1"/>
                </a:solidFill>
              </a:rPr>
              <a:t>Protozoa &amp; Nematodes</a:t>
            </a:r>
          </a:p>
          <a:p>
            <a:pPr marL="0" indent="0">
              <a:buNone/>
            </a:pPr>
            <a:r>
              <a:rPr lang="en-US" sz="3000">
                <a:solidFill>
                  <a:schemeClr val="tx1"/>
                </a:solidFill>
              </a:rPr>
              <a:t>*Consume microbes and </a:t>
            </a:r>
          </a:p>
          <a:p>
            <a:pPr marL="0" indent="0">
              <a:buNone/>
            </a:pPr>
            <a:r>
              <a:rPr lang="en-US" sz="3000">
                <a:solidFill>
                  <a:schemeClr val="tx1"/>
                </a:solidFill>
              </a:rPr>
              <a:t>  recycle nutrients to plant  </a:t>
            </a:r>
          </a:p>
          <a:p>
            <a:pPr marL="0" indent="0">
              <a:buNone/>
            </a:pPr>
            <a:r>
              <a:rPr lang="en-US" sz="3000">
                <a:solidFill>
                  <a:schemeClr val="tx1"/>
                </a:solidFill>
              </a:rPr>
              <a:t>  roots</a:t>
            </a:r>
          </a:p>
          <a:p>
            <a:pPr marL="0" indent="0">
              <a:buNone/>
            </a:pPr>
            <a:endParaRPr lang="en-US" b="1">
              <a:highlight>
                <a:srgbClr val="FFFF00"/>
              </a:highlight>
            </a:endParaRPr>
          </a:p>
        </p:txBody>
      </p:sp>
      <p:sp>
        <p:nvSpPr>
          <p:cNvPr id="12" name="Rectangle 11"/>
          <p:cNvSpPr/>
          <p:nvPr/>
        </p:nvSpPr>
        <p:spPr>
          <a:xfrm>
            <a:off x="2077143" y="6363537"/>
            <a:ext cx="6036366" cy="400110"/>
          </a:xfrm>
          <a:prstGeom prst="rect">
            <a:avLst/>
          </a:prstGeom>
        </p:spPr>
        <p:txBody>
          <a:bodyPr wrap="square">
            <a:spAutoFit/>
          </a:bodyPr>
          <a:lstStyle/>
          <a:p>
            <a:pPr lvl="1"/>
            <a:r>
              <a:rPr lang="en-US" sz="1000" err="1">
                <a:latin typeface="+mj-lt"/>
              </a:rPr>
              <a:t>Turbe</a:t>
            </a:r>
            <a:r>
              <a:rPr lang="en-US" sz="1000">
                <a:latin typeface="+mj-lt"/>
              </a:rPr>
              <a:t> et al 2010; Coleman &amp; Crossley 1996; </a:t>
            </a:r>
            <a:r>
              <a:rPr lang="en-US" sz="1000" err="1">
                <a:latin typeface="+mj-lt"/>
              </a:rPr>
              <a:t>Nannipieri</a:t>
            </a:r>
            <a:r>
              <a:rPr lang="en-US" sz="1000">
                <a:latin typeface="+mj-lt"/>
              </a:rPr>
              <a:t> &amp; </a:t>
            </a:r>
            <a:r>
              <a:rPr lang="en-US" sz="1000" err="1">
                <a:latin typeface="+mj-lt"/>
              </a:rPr>
              <a:t>Badalucco</a:t>
            </a:r>
            <a:r>
              <a:rPr lang="en-US" sz="1000">
                <a:latin typeface="+mj-lt"/>
              </a:rPr>
              <a:t> 2003; Global Soil Biodiversity Atlas. 2016. Orgiazzi, </a:t>
            </a:r>
            <a:r>
              <a:rPr lang="en-US" sz="1000" err="1">
                <a:latin typeface="+mj-lt"/>
              </a:rPr>
              <a:t>Bardgett</a:t>
            </a:r>
            <a:r>
              <a:rPr lang="en-US" sz="1000">
                <a:latin typeface="+mj-lt"/>
              </a:rPr>
              <a:t>,  Barrios et al. </a:t>
            </a:r>
          </a:p>
        </p:txBody>
      </p:sp>
    </p:spTree>
    <p:extLst>
      <p:ext uri="{BB962C8B-B14F-4D97-AF65-F5344CB8AC3E}">
        <p14:creationId xmlns:p14="http://schemas.microsoft.com/office/powerpoint/2010/main" val="3744684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350" y="507834"/>
            <a:ext cx="7005525" cy="808748"/>
          </a:xfrm>
          <a:noFill/>
          <a:ln>
            <a:noFill/>
          </a:ln>
        </p:spPr>
        <p:txBody>
          <a:bodyPr>
            <a:noAutofit/>
          </a:bodyPr>
          <a:lstStyle/>
          <a:p>
            <a:r>
              <a:rPr lang="en-US" sz="4000"/>
              <a:t>Plant Roots Attract Microbes </a:t>
            </a:r>
          </a:p>
        </p:txBody>
      </p:sp>
      <p:pic>
        <p:nvPicPr>
          <p:cNvPr id="6" name="Picture 4" descr="rhizosphere2.jpg"/>
          <p:cNvPicPr>
            <a:picLocks noChangeAspect="1"/>
          </p:cNvPicPr>
          <p:nvPr/>
        </p:nvPicPr>
        <p:blipFill>
          <a:blip r:embed="rId3" cstate="print"/>
          <a:srcRect/>
          <a:stretch>
            <a:fillRect/>
          </a:stretch>
        </p:blipFill>
        <p:spPr bwMode="auto">
          <a:xfrm>
            <a:off x="989351" y="1768524"/>
            <a:ext cx="2553949" cy="2628772"/>
          </a:xfrm>
          <a:prstGeom prst="rect">
            <a:avLst/>
          </a:prstGeom>
          <a:noFill/>
          <a:ln w="9525">
            <a:noFill/>
            <a:miter lim="800000"/>
            <a:headEnd/>
            <a:tailEnd/>
          </a:ln>
        </p:spPr>
      </p:pic>
      <p:sp>
        <p:nvSpPr>
          <p:cNvPr id="7" name="TextBox 4"/>
          <p:cNvSpPr txBox="1">
            <a:spLocks noChangeArrowheads="1"/>
          </p:cNvSpPr>
          <p:nvPr/>
        </p:nvSpPr>
        <p:spPr bwMode="auto">
          <a:xfrm>
            <a:off x="3837215" y="4093212"/>
            <a:ext cx="4923315" cy="338554"/>
          </a:xfrm>
          <a:prstGeom prst="rect">
            <a:avLst/>
          </a:prstGeom>
          <a:noFill/>
          <a:ln w="9525">
            <a:noFill/>
            <a:miter lim="800000"/>
            <a:headEnd/>
            <a:tailEnd/>
          </a:ln>
        </p:spPr>
        <p:txBody>
          <a:bodyPr wrap="square">
            <a:spAutoFit/>
          </a:bodyPr>
          <a:lstStyle/>
          <a:p>
            <a:r>
              <a:rPr lang="en-US" sz="1600" b="1"/>
              <a:t>Bacteria and fungi are like little fertilizer bags</a:t>
            </a:r>
          </a:p>
        </p:txBody>
      </p:sp>
      <p:pic>
        <p:nvPicPr>
          <p:cNvPr id="9" name="Picture 5" descr="Bakterien2.JPG"/>
          <p:cNvPicPr>
            <a:picLocks noChangeAspect="1"/>
          </p:cNvPicPr>
          <p:nvPr/>
        </p:nvPicPr>
        <p:blipFill>
          <a:blip r:embed="rId4" cstate="print"/>
          <a:srcRect l="14585" t="12121" r="10061" b="12121"/>
          <a:stretch>
            <a:fillRect/>
          </a:stretch>
        </p:blipFill>
        <p:spPr bwMode="auto">
          <a:xfrm>
            <a:off x="3837215" y="2457449"/>
            <a:ext cx="2028344" cy="1635761"/>
          </a:xfrm>
          <a:prstGeom prst="rect">
            <a:avLst/>
          </a:prstGeom>
          <a:noFill/>
          <a:ln w="9525">
            <a:noFill/>
            <a:miter lim="800000"/>
            <a:headEnd/>
            <a:tailEnd/>
          </a:ln>
        </p:spPr>
      </p:pic>
      <p:sp>
        <p:nvSpPr>
          <p:cNvPr id="11" name="Rectangle 10"/>
          <p:cNvSpPr/>
          <p:nvPr/>
        </p:nvSpPr>
        <p:spPr>
          <a:xfrm>
            <a:off x="3753853" y="1485859"/>
            <a:ext cx="5006677" cy="923330"/>
          </a:xfrm>
          <a:prstGeom prst="rect">
            <a:avLst/>
          </a:prstGeom>
        </p:spPr>
        <p:txBody>
          <a:bodyPr wrap="square">
            <a:spAutoFit/>
          </a:bodyPr>
          <a:lstStyle/>
          <a:p>
            <a:r>
              <a:rPr lang="en-US">
                <a:solidFill>
                  <a:srgbClr val="FF0000"/>
                </a:solidFill>
              </a:rPr>
              <a:t>Exudates</a:t>
            </a:r>
            <a:r>
              <a:rPr lang="en-US"/>
              <a:t>: carbohydrates and proteins secreted by roots; attract bacteria which nematodes &amp; protozoa</a:t>
            </a:r>
          </a:p>
          <a:p>
            <a:r>
              <a:rPr lang="en-US"/>
              <a:t>consume, which mineralize nutrients for plants.</a:t>
            </a:r>
          </a:p>
        </p:txBody>
      </p:sp>
      <p:cxnSp>
        <p:nvCxnSpPr>
          <p:cNvPr id="13" name="Straight Arrow Connector 12"/>
          <p:cNvCxnSpPr/>
          <p:nvPr/>
        </p:nvCxnSpPr>
        <p:spPr>
          <a:xfrm flipH="1">
            <a:off x="2548328" y="1993692"/>
            <a:ext cx="1288887" cy="2099518"/>
          </a:xfrm>
          <a:prstGeom prst="straightConnector1">
            <a:avLst/>
          </a:prstGeom>
          <a:ln w="28575">
            <a:solidFill>
              <a:srgbClr val="FF0000"/>
            </a:solidFill>
            <a:tailEnd type="arrow"/>
          </a:ln>
        </p:spPr>
        <p:style>
          <a:lnRef idx="3">
            <a:schemeClr val="accent2"/>
          </a:lnRef>
          <a:fillRef idx="0">
            <a:schemeClr val="accent2"/>
          </a:fillRef>
          <a:effectRef idx="2">
            <a:schemeClr val="accent2"/>
          </a:effectRef>
          <a:fontRef idx="minor">
            <a:schemeClr val="tx1"/>
          </a:fontRef>
        </p:style>
      </p:cxnSp>
      <p:sp>
        <p:nvSpPr>
          <p:cNvPr id="14" name="Rectangle 13"/>
          <p:cNvSpPr/>
          <p:nvPr/>
        </p:nvSpPr>
        <p:spPr>
          <a:xfrm>
            <a:off x="596767" y="6130877"/>
            <a:ext cx="7113070" cy="338554"/>
          </a:xfrm>
          <a:prstGeom prst="rect">
            <a:avLst/>
          </a:prstGeom>
        </p:spPr>
        <p:txBody>
          <a:bodyPr wrap="square">
            <a:spAutoFit/>
          </a:bodyPr>
          <a:lstStyle/>
          <a:p>
            <a:r>
              <a:rPr lang="en-US" sz="1600" b="1"/>
              <a:t>Nematodes and protozoa consume microbes and excrete plant available nutrients</a:t>
            </a:r>
            <a:endParaRPr lang="en-US" sz="1600"/>
          </a:p>
        </p:txBody>
      </p:sp>
      <p:pic>
        <p:nvPicPr>
          <p:cNvPr id="16" name="Picture 2" descr="http://sdhydroponics.com/resources/wp-content/uploads/2010/08/mycorrhiza.jpg"/>
          <p:cNvPicPr>
            <a:picLocks noChangeAspect="1" noChangeArrowheads="1"/>
          </p:cNvPicPr>
          <p:nvPr/>
        </p:nvPicPr>
        <p:blipFill>
          <a:blip r:embed="rId5" cstate="print"/>
          <a:srcRect l="37945" t="18100" r="24110" b="41176"/>
          <a:stretch>
            <a:fillRect/>
          </a:stretch>
        </p:blipFill>
        <p:spPr bwMode="auto">
          <a:xfrm>
            <a:off x="5949723" y="2457449"/>
            <a:ext cx="2045153" cy="1636122"/>
          </a:xfrm>
          <a:prstGeom prst="rect">
            <a:avLst/>
          </a:prstGeom>
          <a:noFill/>
        </p:spPr>
      </p:pic>
      <p:pic>
        <p:nvPicPr>
          <p:cNvPr id="19458" name="Picture 2" descr="https://encrypted-tbn0.gstatic.com/images?q=tbn:ANd9GcTt6x6LM0MRYo4ztbmBq6LdPWMbyGgQX2ubP3sZEd6xqYWeZCIY"/>
          <p:cNvPicPr>
            <a:picLocks noChangeAspect="1" noChangeArrowheads="1"/>
          </p:cNvPicPr>
          <p:nvPr/>
        </p:nvPicPr>
        <p:blipFill>
          <a:blip r:embed="rId6" cstate="print"/>
          <a:srcRect/>
          <a:stretch>
            <a:fillRect/>
          </a:stretch>
        </p:blipFill>
        <p:spPr bwMode="auto">
          <a:xfrm>
            <a:off x="2031059" y="4601044"/>
            <a:ext cx="1912290" cy="1529832"/>
          </a:xfrm>
          <a:prstGeom prst="rect">
            <a:avLst/>
          </a:prstGeom>
          <a:noFill/>
        </p:spPr>
      </p:pic>
      <p:pic>
        <p:nvPicPr>
          <p:cNvPr id="19460" name="Picture 4" descr="https://encrypted-tbn1.gstatic.com/images?q=tbn:ANd9GcR7GwU6q3fGtCC9geuP-oAalz1z02sJCY_r7e_Dez1BFkl-1IDKTw"/>
          <p:cNvPicPr>
            <a:picLocks noChangeAspect="1" noChangeArrowheads="1"/>
          </p:cNvPicPr>
          <p:nvPr/>
        </p:nvPicPr>
        <p:blipFill>
          <a:blip r:embed="rId7" cstate="print"/>
          <a:srcRect/>
          <a:stretch>
            <a:fillRect/>
          </a:stretch>
        </p:blipFill>
        <p:spPr bwMode="auto">
          <a:xfrm>
            <a:off x="4184029" y="4601043"/>
            <a:ext cx="2602582" cy="1529833"/>
          </a:xfrm>
          <a:prstGeom prst="rect">
            <a:avLst/>
          </a:prstGeom>
          <a:noFill/>
        </p:spPr>
      </p:pic>
    </p:spTree>
    <p:extLst>
      <p:ext uri="{BB962C8B-B14F-4D97-AF65-F5344CB8AC3E}">
        <p14:creationId xmlns:p14="http://schemas.microsoft.com/office/powerpoint/2010/main" val="332563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heel(1)">
                                      <p:cBhvr>
                                        <p:cTn id="20" dur="2000"/>
                                        <p:tgtEl>
                                          <p:spTgt spid="9"/>
                                        </p:tgtEl>
                                      </p:cBhvr>
                                    </p:animEffect>
                                  </p:childTnLst>
                                </p:cTn>
                              </p:par>
                            </p:childTnLst>
                          </p:cTn>
                        </p:par>
                        <p:par>
                          <p:cTn id="21" fill="hold">
                            <p:stCondLst>
                              <p:cond delay="2000"/>
                            </p:stCondLst>
                            <p:childTnLst>
                              <p:par>
                                <p:cTn id="22" presetID="1" presetClass="entr" presetSubtype="0" fill="hold" nodeType="after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childTnLst>
                                </p:cTn>
                              </p:par>
                              <p:par>
                                <p:cTn id="24" presetID="21" presetClass="entr" presetSubtype="1"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heel(1)">
                                      <p:cBhvr>
                                        <p:cTn id="26" dur="20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9458"/>
                                        </p:tgtEl>
                                        <p:attrNameLst>
                                          <p:attrName>style.visibility</p:attrName>
                                        </p:attrNameLst>
                                      </p:cBhvr>
                                      <p:to>
                                        <p:strVal val="visible"/>
                                      </p:to>
                                    </p:set>
                                    <p:anim calcmode="lin" valueType="num">
                                      <p:cBhvr>
                                        <p:cTn id="31" dur="1000" fill="hold"/>
                                        <p:tgtEl>
                                          <p:spTgt spid="19458"/>
                                        </p:tgtEl>
                                        <p:attrNameLst>
                                          <p:attrName>ppt_w</p:attrName>
                                        </p:attrNameLst>
                                      </p:cBhvr>
                                      <p:tavLst>
                                        <p:tav tm="0">
                                          <p:val>
                                            <p:fltVal val="0"/>
                                          </p:val>
                                        </p:tav>
                                        <p:tav tm="100000">
                                          <p:val>
                                            <p:strVal val="#ppt_w"/>
                                          </p:val>
                                        </p:tav>
                                      </p:tavLst>
                                    </p:anim>
                                    <p:anim calcmode="lin" valueType="num">
                                      <p:cBhvr>
                                        <p:cTn id="32" dur="1000" fill="hold"/>
                                        <p:tgtEl>
                                          <p:spTgt spid="19458"/>
                                        </p:tgtEl>
                                        <p:attrNameLst>
                                          <p:attrName>ppt_h</p:attrName>
                                        </p:attrNameLst>
                                      </p:cBhvr>
                                      <p:tavLst>
                                        <p:tav tm="0">
                                          <p:val>
                                            <p:fltVal val="0"/>
                                          </p:val>
                                        </p:tav>
                                        <p:tav tm="100000">
                                          <p:val>
                                            <p:strVal val="#ppt_h"/>
                                          </p:val>
                                        </p:tav>
                                      </p:tavLst>
                                    </p:anim>
                                    <p:anim calcmode="lin" valueType="num">
                                      <p:cBhvr>
                                        <p:cTn id="33" dur="1000" fill="hold"/>
                                        <p:tgtEl>
                                          <p:spTgt spid="19458"/>
                                        </p:tgtEl>
                                        <p:attrNameLst>
                                          <p:attrName>style.rotation</p:attrName>
                                        </p:attrNameLst>
                                      </p:cBhvr>
                                      <p:tavLst>
                                        <p:tav tm="0">
                                          <p:val>
                                            <p:fltVal val="90"/>
                                          </p:val>
                                        </p:tav>
                                        <p:tav tm="100000">
                                          <p:val>
                                            <p:fltVal val="0"/>
                                          </p:val>
                                        </p:tav>
                                      </p:tavLst>
                                    </p:anim>
                                    <p:animEffect transition="in" filter="fade">
                                      <p:cBhvr>
                                        <p:cTn id="34" dur="1000"/>
                                        <p:tgtEl>
                                          <p:spTgt spid="19458"/>
                                        </p:tgtEl>
                                      </p:cBhvr>
                                    </p:animEffect>
                                  </p:childTnLst>
                                </p:cTn>
                              </p:par>
                              <p:par>
                                <p:cTn id="35" presetID="31" presetClass="entr" presetSubtype="0" fill="hold" nodeType="withEffect">
                                  <p:stCondLst>
                                    <p:cond delay="0"/>
                                  </p:stCondLst>
                                  <p:childTnLst>
                                    <p:set>
                                      <p:cBhvr>
                                        <p:cTn id="36" dur="1" fill="hold">
                                          <p:stCondLst>
                                            <p:cond delay="0"/>
                                          </p:stCondLst>
                                        </p:cTn>
                                        <p:tgtEl>
                                          <p:spTgt spid="19460"/>
                                        </p:tgtEl>
                                        <p:attrNameLst>
                                          <p:attrName>style.visibility</p:attrName>
                                        </p:attrNameLst>
                                      </p:cBhvr>
                                      <p:to>
                                        <p:strVal val="visible"/>
                                      </p:to>
                                    </p:set>
                                    <p:anim calcmode="lin" valueType="num">
                                      <p:cBhvr>
                                        <p:cTn id="37" dur="1000" fill="hold"/>
                                        <p:tgtEl>
                                          <p:spTgt spid="19460"/>
                                        </p:tgtEl>
                                        <p:attrNameLst>
                                          <p:attrName>ppt_w</p:attrName>
                                        </p:attrNameLst>
                                      </p:cBhvr>
                                      <p:tavLst>
                                        <p:tav tm="0">
                                          <p:val>
                                            <p:fltVal val="0"/>
                                          </p:val>
                                        </p:tav>
                                        <p:tav tm="100000">
                                          <p:val>
                                            <p:strVal val="#ppt_w"/>
                                          </p:val>
                                        </p:tav>
                                      </p:tavLst>
                                    </p:anim>
                                    <p:anim calcmode="lin" valueType="num">
                                      <p:cBhvr>
                                        <p:cTn id="38" dur="1000" fill="hold"/>
                                        <p:tgtEl>
                                          <p:spTgt spid="19460"/>
                                        </p:tgtEl>
                                        <p:attrNameLst>
                                          <p:attrName>ppt_h</p:attrName>
                                        </p:attrNameLst>
                                      </p:cBhvr>
                                      <p:tavLst>
                                        <p:tav tm="0">
                                          <p:val>
                                            <p:fltVal val="0"/>
                                          </p:val>
                                        </p:tav>
                                        <p:tav tm="100000">
                                          <p:val>
                                            <p:strVal val="#ppt_h"/>
                                          </p:val>
                                        </p:tav>
                                      </p:tavLst>
                                    </p:anim>
                                    <p:anim calcmode="lin" valueType="num">
                                      <p:cBhvr>
                                        <p:cTn id="39" dur="1000" fill="hold"/>
                                        <p:tgtEl>
                                          <p:spTgt spid="19460"/>
                                        </p:tgtEl>
                                        <p:attrNameLst>
                                          <p:attrName>style.rotation</p:attrName>
                                        </p:attrNameLst>
                                      </p:cBhvr>
                                      <p:tavLst>
                                        <p:tav tm="0">
                                          <p:val>
                                            <p:fltVal val="90"/>
                                          </p:val>
                                        </p:tav>
                                        <p:tav tm="100000">
                                          <p:val>
                                            <p:fltVal val="0"/>
                                          </p:val>
                                        </p:tav>
                                      </p:tavLst>
                                    </p:anim>
                                    <p:animEffect transition="in" filter="fade">
                                      <p:cBhvr>
                                        <p:cTn id="40" dur="1000"/>
                                        <p:tgtEl>
                                          <p:spTgt spid="19460"/>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1000" fill="hold"/>
                                        <p:tgtEl>
                                          <p:spTgt spid="14"/>
                                        </p:tgtEl>
                                        <p:attrNameLst>
                                          <p:attrName>ppt_w</p:attrName>
                                        </p:attrNameLst>
                                      </p:cBhvr>
                                      <p:tavLst>
                                        <p:tav tm="0">
                                          <p:val>
                                            <p:fltVal val="0"/>
                                          </p:val>
                                        </p:tav>
                                        <p:tav tm="100000">
                                          <p:val>
                                            <p:strVal val="#ppt_w"/>
                                          </p:val>
                                        </p:tav>
                                      </p:tavLst>
                                    </p:anim>
                                    <p:anim calcmode="lin" valueType="num">
                                      <p:cBhvr>
                                        <p:cTn id="44" dur="1000" fill="hold"/>
                                        <p:tgtEl>
                                          <p:spTgt spid="14"/>
                                        </p:tgtEl>
                                        <p:attrNameLst>
                                          <p:attrName>ppt_h</p:attrName>
                                        </p:attrNameLst>
                                      </p:cBhvr>
                                      <p:tavLst>
                                        <p:tav tm="0">
                                          <p:val>
                                            <p:fltVal val="0"/>
                                          </p:val>
                                        </p:tav>
                                        <p:tav tm="100000">
                                          <p:val>
                                            <p:strVal val="#ppt_h"/>
                                          </p:val>
                                        </p:tav>
                                      </p:tavLst>
                                    </p:anim>
                                    <p:anim calcmode="lin" valueType="num">
                                      <p:cBhvr>
                                        <p:cTn id="45" dur="1000" fill="hold"/>
                                        <p:tgtEl>
                                          <p:spTgt spid="14"/>
                                        </p:tgtEl>
                                        <p:attrNameLst>
                                          <p:attrName>style.rotation</p:attrName>
                                        </p:attrNameLst>
                                      </p:cBhvr>
                                      <p:tavLst>
                                        <p:tav tm="0">
                                          <p:val>
                                            <p:fltVal val="90"/>
                                          </p:val>
                                        </p:tav>
                                        <p:tav tm="100000">
                                          <p:val>
                                            <p:fltVal val="0"/>
                                          </p:val>
                                        </p:tav>
                                      </p:tavLst>
                                    </p:anim>
                                    <p:animEffect transition="in" filter="fade">
                                      <p:cBhvr>
                                        <p:cTn id="4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11955" y="421787"/>
            <a:ext cx="8463533" cy="835620"/>
          </a:xfrm>
        </p:spPr>
        <p:txBody>
          <a:bodyPr>
            <a:normAutofit fontScale="90000"/>
          </a:bodyPr>
          <a:lstStyle/>
          <a:p>
            <a:r>
              <a:rPr lang="en-US" b="0">
                <a:solidFill>
                  <a:srgbClr val="005941"/>
                </a:solidFill>
                <a:latin typeface="+mj-lt"/>
              </a:rPr>
              <a:t>Rhizosphere Key Organisms</a:t>
            </a:r>
            <a:r>
              <a:rPr lang="en-US" sz="4000" b="0">
                <a:solidFill>
                  <a:srgbClr val="005941"/>
                </a:solidFill>
                <a:latin typeface="+mj-lt"/>
              </a:rPr>
              <a:t> </a:t>
            </a:r>
            <a:br>
              <a:rPr lang="en-US" sz="4000" b="0">
                <a:solidFill>
                  <a:srgbClr val="005941"/>
                </a:solidFill>
                <a:latin typeface="+mj-lt"/>
              </a:rPr>
            </a:br>
            <a:r>
              <a:rPr lang="en-US" sz="4000" b="0">
                <a:solidFill>
                  <a:srgbClr val="005941"/>
                </a:solidFill>
                <a:latin typeface="+mj-lt"/>
              </a:rPr>
              <a:t>Mycorrhizae</a:t>
            </a:r>
            <a:br>
              <a:rPr lang="en-US" b="0">
                <a:solidFill>
                  <a:srgbClr val="005941"/>
                </a:solidFill>
                <a:latin typeface="+mj-lt"/>
              </a:rPr>
            </a:br>
            <a:r>
              <a:rPr lang="en-US" sz="2700" b="0" err="1">
                <a:solidFill>
                  <a:srgbClr val="005941"/>
                </a:solidFill>
                <a:latin typeface="+mj-lt"/>
              </a:rPr>
              <a:t>Mykós</a:t>
            </a:r>
            <a:r>
              <a:rPr lang="en-US" sz="2700" b="0">
                <a:solidFill>
                  <a:srgbClr val="005941"/>
                </a:solidFill>
                <a:latin typeface="+mj-lt"/>
              </a:rPr>
              <a:t> (fungus)- </a:t>
            </a:r>
            <a:r>
              <a:rPr lang="en-US" sz="2700" b="0" err="1">
                <a:solidFill>
                  <a:srgbClr val="005941"/>
                </a:solidFill>
                <a:latin typeface="+mj-lt"/>
              </a:rPr>
              <a:t>riza</a:t>
            </a:r>
            <a:r>
              <a:rPr lang="en-US" sz="2700" b="0">
                <a:solidFill>
                  <a:srgbClr val="005941"/>
                </a:solidFill>
                <a:latin typeface="+mj-lt"/>
              </a:rPr>
              <a:t> (root) </a:t>
            </a:r>
          </a:p>
        </p:txBody>
      </p:sp>
      <p:sp>
        <p:nvSpPr>
          <p:cNvPr id="6" name="Content Placeholder 5"/>
          <p:cNvSpPr>
            <a:spLocks noGrp="1"/>
          </p:cNvSpPr>
          <p:nvPr>
            <p:ph idx="11"/>
          </p:nvPr>
        </p:nvSpPr>
        <p:spPr>
          <a:xfrm>
            <a:off x="4522786" y="2015983"/>
            <a:ext cx="4500608" cy="4169568"/>
          </a:xfrm>
        </p:spPr>
        <p:txBody>
          <a:bodyPr>
            <a:normAutofit fontScale="92500"/>
          </a:bodyPr>
          <a:lstStyle/>
          <a:p>
            <a:pPr marL="342900" indent="-342900">
              <a:buFont typeface="Arial" panose="020B0604020202020204" pitchFamily="34" charset="0"/>
              <a:buChar char="•"/>
            </a:pPr>
            <a:r>
              <a:rPr lang="en-US" b="0">
                <a:solidFill>
                  <a:srgbClr val="00529D"/>
                </a:solidFill>
              </a:rPr>
              <a:t>Plants use 5-20% of C from photosynthesis to ‘feed’ fungi</a:t>
            </a:r>
          </a:p>
          <a:p>
            <a:pPr marL="342900" indent="-342900">
              <a:buFont typeface="Arial" panose="020B0604020202020204" pitchFamily="34" charset="0"/>
              <a:buChar char="•"/>
            </a:pPr>
            <a:r>
              <a:rPr lang="en-US" b="0">
                <a:solidFill>
                  <a:srgbClr val="00529D"/>
                </a:solidFill>
              </a:rPr>
              <a:t>Fungi increase root surface area at least 10x </a:t>
            </a:r>
          </a:p>
          <a:p>
            <a:pPr marL="342900" indent="-342900">
              <a:buFont typeface="Arial" panose="020B0604020202020204" pitchFamily="34" charset="0"/>
              <a:buChar char="•"/>
            </a:pPr>
            <a:r>
              <a:rPr lang="en-US" b="0">
                <a:solidFill>
                  <a:srgbClr val="00529D"/>
                </a:solidFill>
              </a:rPr>
              <a:t>Fungi increase nutrient uptake especially P and Zn</a:t>
            </a:r>
          </a:p>
          <a:p>
            <a:pPr marL="342900" indent="-342900">
              <a:buFont typeface="Arial" panose="020B0604020202020204" pitchFamily="34" charset="0"/>
              <a:buChar char="•"/>
            </a:pPr>
            <a:r>
              <a:rPr lang="en-US" b="0">
                <a:solidFill>
                  <a:srgbClr val="00529D"/>
                </a:solidFill>
              </a:rPr>
              <a:t>Fungi suppress pests and diseases</a:t>
            </a:r>
          </a:p>
          <a:p>
            <a:pPr marL="342900" indent="-342900">
              <a:buFont typeface="Arial" panose="020B0604020202020204" pitchFamily="34" charset="0"/>
              <a:buChar char="•"/>
            </a:pPr>
            <a:r>
              <a:rPr lang="en-US" b="0">
                <a:solidFill>
                  <a:srgbClr val="00529D"/>
                </a:solidFill>
              </a:rPr>
              <a:t>Fungal networks build soil aggregates</a:t>
            </a:r>
          </a:p>
        </p:txBody>
      </p:sp>
      <p:pic>
        <p:nvPicPr>
          <p:cNvPr id="8" name="Picture 7">
            <a:extLst>
              <a:ext uri="{FF2B5EF4-FFF2-40B4-BE49-F238E27FC236}">
                <a16:creationId xmlns:a16="http://schemas.microsoft.com/office/drawing/2014/main" id="{F53F7DE0-9996-4F1D-83C7-B86E4F639656}"/>
              </a:ext>
            </a:extLst>
          </p:cNvPr>
          <p:cNvPicPr>
            <a:picLocks noChangeAspect="1"/>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a:ext>
            </a:extLst>
          </a:blip>
          <a:srcRect r="-1685"/>
          <a:stretch/>
        </p:blipFill>
        <p:spPr>
          <a:xfrm>
            <a:off x="0" y="757084"/>
            <a:ext cx="4673326" cy="6268065"/>
          </a:xfrm>
          <a:prstGeom prst="rect">
            <a:avLst/>
          </a:prstGeom>
        </p:spPr>
      </p:pic>
      <p:sp>
        <p:nvSpPr>
          <p:cNvPr id="9" name="TextBox 8">
            <a:extLst>
              <a:ext uri="{FF2B5EF4-FFF2-40B4-BE49-F238E27FC236}">
                <a16:creationId xmlns:a16="http://schemas.microsoft.com/office/drawing/2014/main" id="{97EA69CF-E9BF-4F9B-AA9F-45BD1F96DA14}"/>
              </a:ext>
            </a:extLst>
          </p:cNvPr>
          <p:cNvSpPr txBox="1"/>
          <p:nvPr/>
        </p:nvSpPr>
        <p:spPr>
          <a:xfrm>
            <a:off x="498067" y="6642556"/>
            <a:ext cx="662361" cy="215444"/>
          </a:xfrm>
          <a:prstGeom prst="rect">
            <a:avLst/>
          </a:prstGeom>
          <a:noFill/>
        </p:spPr>
        <p:txBody>
          <a:bodyPr wrap="none" rtlCol="0">
            <a:spAutoFit/>
          </a:bodyPr>
          <a:lstStyle/>
          <a:p>
            <a:r>
              <a:rPr lang="en-US" sz="800" i="1">
                <a:solidFill>
                  <a:schemeClr val="bg1">
                    <a:lumMod val="50000"/>
                  </a:schemeClr>
                </a:solidFill>
              </a:rPr>
              <a:t>USDA-SARE</a:t>
            </a:r>
            <a:endParaRPr lang="en-US" sz="800">
              <a:solidFill>
                <a:schemeClr val="bg1">
                  <a:lumMod val="50000"/>
                </a:schemeClr>
              </a:solidFill>
            </a:endParaRPr>
          </a:p>
        </p:txBody>
      </p:sp>
    </p:spTree>
    <p:extLst>
      <p:ext uri="{BB962C8B-B14F-4D97-AF65-F5344CB8AC3E}">
        <p14:creationId xmlns:p14="http://schemas.microsoft.com/office/powerpoint/2010/main" val="1926282474"/>
      </p:ext>
    </p:extLst>
  </p:cSld>
  <p:clrMapOvr>
    <a:masterClrMapping/>
  </p:clrMapOvr>
  <mc:AlternateContent xmlns:mc="http://schemas.openxmlformats.org/markup-compatibility/2006" xmlns:p14="http://schemas.microsoft.com/office/powerpoint/2010/main">
    <mc:Choice Requires="p14">
      <p:transition spd="slow" p14:dur="2000" advTm="120690"/>
    </mc:Choice>
    <mc:Fallback xmlns="">
      <p:transition spd="slow" advTm="12069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391E125-87D1-4615-87CE-063787BF37B7}"/>
              </a:ext>
            </a:extLst>
          </p:cNvPr>
          <p:cNvSpPr>
            <a:spLocks noGrp="1"/>
          </p:cNvSpPr>
          <p:nvPr>
            <p:ph type="title"/>
          </p:nvPr>
        </p:nvSpPr>
        <p:spPr/>
        <p:txBody>
          <a:bodyPr>
            <a:normAutofit fontScale="90000"/>
          </a:bodyPr>
          <a:lstStyle/>
          <a:p>
            <a:r>
              <a:rPr lang="en-US"/>
              <a:t>N-Fixing Bacteria (Rhizosphere)</a:t>
            </a:r>
          </a:p>
        </p:txBody>
      </p:sp>
      <p:pic>
        <p:nvPicPr>
          <p:cNvPr id="19" name="Picture 18">
            <a:extLst>
              <a:ext uri="{FF2B5EF4-FFF2-40B4-BE49-F238E27FC236}">
                <a16:creationId xmlns:a16="http://schemas.microsoft.com/office/drawing/2014/main" id="{2E232D20-BABF-4C46-BC7D-FB55CCB8DE1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46879" y="1445501"/>
            <a:ext cx="4106433" cy="5212080"/>
          </a:xfrm>
          <a:prstGeom prst="rect">
            <a:avLst/>
          </a:prstGeom>
          <a:ln w="19050">
            <a:solidFill>
              <a:schemeClr val="tx1"/>
            </a:solidFill>
          </a:ln>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63DCE9A6-8571-41FD-A9FC-EEF527BB1F0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690689" y="1448863"/>
            <a:ext cx="4253213" cy="5212080"/>
          </a:xfrm>
          <a:prstGeom prst="rect">
            <a:avLst/>
          </a:prstGeom>
          <a:ln w="19050">
            <a:solidFill>
              <a:schemeClr val="tx1"/>
            </a:solidFill>
          </a:ln>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30D76231-0EC7-4570-84EE-356AC7873337}"/>
              </a:ext>
            </a:extLst>
          </p:cNvPr>
          <p:cNvSpPr txBox="1"/>
          <p:nvPr/>
        </p:nvSpPr>
        <p:spPr>
          <a:xfrm>
            <a:off x="1117539" y="802532"/>
            <a:ext cx="2599622" cy="646331"/>
          </a:xfrm>
          <a:prstGeom prst="rect">
            <a:avLst/>
          </a:prstGeom>
          <a:noFill/>
        </p:spPr>
        <p:txBody>
          <a:bodyPr wrap="none" rtlCol="0">
            <a:spAutoFit/>
          </a:bodyPr>
          <a:lstStyle/>
          <a:p>
            <a:pPr algn="ctr"/>
            <a:r>
              <a:rPr lang="en-US" i="1" err="1">
                <a:solidFill>
                  <a:srgbClr val="00529D"/>
                </a:solidFill>
                <a:latin typeface="+mj-lt"/>
              </a:rPr>
              <a:t>Bradyhizobium</a:t>
            </a:r>
            <a:r>
              <a:rPr lang="en-US" i="1">
                <a:solidFill>
                  <a:srgbClr val="00529D"/>
                </a:solidFill>
                <a:latin typeface="+mj-lt"/>
              </a:rPr>
              <a:t> Japonicum</a:t>
            </a:r>
          </a:p>
          <a:p>
            <a:pPr algn="ctr"/>
            <a:r>
              <a:rPr lang="en-US">
                <a:solidFill>
                  <a:srgbClr val="00529D"/>
                </a:solidFill>
                <a:latin typeface="+mj-lt"/>
              </a:rPr>
              <a:t>for Soybean &amp; Cowpea</a:t>
            </a:r>
            <a:endParaRPr lang="en-US" i="1">
              <a:solidFill>
                <a:srgbClr val="00529D"/>
              </a:solidFill>
              <a:latin typeface="+mj-lt"/>
            </a:endParaRPr>
          </a:p>
        </p:txBody>
      </p:sp>
      <p:sp>
        <p:nvSpPr>
          <p:cNvPr id="22" name="TextBox 21">
            <a:extLst>
              <a:ext uri="{FF2B5EF4-FFF2-40B4-BE49-F238E27FC236}">
                <a16:creationId xmlns:a16="http://schemas.microsoft.com/office/drawing/2014/main" id="{7A3E0514-26C7-42AC-9EDA-ABB62E892C25}"/>
              </a:ext>
            </a:extLst>
          </p:cNvPr>
          <p:cNvSpPr txBox="1"/>
          <p:nvPr/>
        </p:nvSpPr>
        <p:spPr>
          <a:xfrm>
            <a:off x="6817294" y="6489178"/>
            <a:ext cx="1200970" cy="230832"/>
          </a:xfrm>
          <a:prstGeom prst="rect">
            <a:avLst/>
          </a:prstGeom>
          <a:noFill/>
        </p:spPr>
        <p:txBody>
          <a:bodyPr wrap="none" rtlCol="0">
            <a:spAutoFit/>
          </a:bodyPr>
          <a:lstStyle/>
          <a:p>
            <a:r>
              <a:rPr lang="en-US" sz="900" i="1">
                <a:solidFill>
                  <a:schemeClr val="bg1"/>
                </a:solidFill>
              </a:rPr>
              <a:t>Photo: Science Source</a:t>
            </a:r>
            <a:endParaRPr lang="en-US" sz="900">
              <a:solidFill>
                <a:schemeClr val="bg1"/>
              </a:solidFill>
            </a:endParaRPr>
          </a:p>
        </p:txBody>
      </p:sp>
      <p:sp>
        <p:nvSpPr>
          <p:cNvPr id="23" name="TextBox 22">
            <a:extLst>
              <a:ext uri="{FF2B5EF4-FFF2-40B4-BE49-F238E27FC236}">
                <a16:creationId xmlns:a16="http://schemas.microsoft.com/office/drawing/2014/main" id="{E461E35A-DDC9-4734-A1B6-2A53E2617E50}"/>
              </a:ext>
            </a:extLst>
          </p:cNvPr>
          <p:cNvSpPr txBox="1"/>
          <p:nvPr/>
        </p:nvSpPr>
        <p:spPr>
          <a:xfrm>
            <a:off x="3437912" y="6448861"/>
            <a:ext cx="1032655" cy="215444"/>
          </a:xfrm>
          <a:prstGeom prst="rect">
            <a:avLst/>
          </a:prstGeom>
          <a:noFill/>
        </p:spPr>
        <p:txBody>
          <a:bodyPr wrap="none" rtlCol="0">
            <a:spAutoFit/>
          </a:bodyPr>
          <a:lstStyle/>
          <a:p>
            <a:r>
              <a:rPr lang="en-US" sz="800" i="1">
                <a:solidFill>
                  <a:schemeClr val="bg1">
                    <a:lumMod val="95000"/>
                  </a:schemeClr>
                </a:solidFill>
              </a:rPr>
              <a:t>Photo: Getty Images</a:t>
            </a:r>
            <a:endParaRPr lang="en-US" sz="800">
              <a:solidFill>
                <a:schemeClr val="bg1">
                  <a:lumMod val="95000"/>
                </a:schemeClr>
              </a:solidFill>
            </a:endParaRPr>
          </a:p>
        </p:txBody>
      </p:sp>
      <p:sp>
        <p:nvSpPr>
          <p:cNvPr id="24" name="TextBox 23">
            <a:extLst>
              <a:ext uri="{FF2B5EF4-FFF2-40B4-BE49-F238E27FC236}">
                <a16:creationId xmlns:a16="http://schemas.microsoft.com/office/drawing/2014/main" id="{4E79DE66-4D7D-4A18-AA82-3BD073D4A216}"/>
              </a:ext>
            </a:extLst>
          </p:cNvPr>
          <p:cNvSpPr txBox="1"/>
          <p:nvPr/>
        </p:nvSpPr>
        <p:spPr>
          <a:xfrm>
            <a:off x="5972031" y="799170"/>
            <a:ext cx="1690526" cy="646331"/>
          </a:xfrm>
          <a:prstGeom prst="rect">
            <a:avLst/>
          </a:prstGeom>
          <a:noFill/>
        </p:spPr>
        <p:txBody>
          <a:bodyPr wrap="none" rtlCol="0">
            <a:spAutoFit/>
          </a:bodyPr>
          <a:lstStyle/>
          <a:p>
            <a:pPr algn="ctr"/>
            <a:r>
              <a:rPr lang="en-US" i="1" err="1">
                <a:solidFill>
                  <a:srgbClr val="00529D"/>
                </a:solidFill>
                <a:latin typeface="+mj-lt"/>
              </a:rPr>
              <a:t>Rhizobum</a:t>
            </a:r>
            <a:r>
              <a:rPr lang="en-US" i="1">
                <a:solidFill>
                  <a:srgbClr val="00529D"/>
                </a:solidFill>
                <a:latin typeface="+mj-lt"/>
              </a:rPr>
              <a:t> </a:t>
            </a:r>
            <a:r>
              <a:rPr lang="en-US" i="1" err="1">
                <a:solidFill>
                  <a:srgbClr val="00529D"/>
                </a:solidFill>
                <a:latin typeface="+mj-lt"/>
              </a:rPr>
              <a:t>trifolii</a:t>
            </a:r>
            <a:endParaRPr lang="en-US" i="1">
              <a:solidFill>
                <a:srgbClr val="00529D"/>
              </a:solidFill>
              <a:latin typeface="+mj-lt"/>
            </a:endParaRPr>
          </a:p>
          <a:p>
            <a:pPr algn="ctr"/>
            <a:r>
              <a:rPr lang="en-US">
                <a:solidFill>
                  <a:srgbClr val="00529D"/>
                </a:solidFill>
                <a:latin typeface="+mj-lt"/>
              </a:rPr>
              <a:t>for most Clovers</a:t>
            </a:r>
            <a:endParaRPr lang="en-US" i="1">
              <a:solidFill>
                <a:srgbClr val="00529D"/>
              </a:solidFill>
              <a:latin typeface="+mj-lt"/>
            </a:endParaRPr>
          </a:p>
        </p:txBody>
      </p:sp>
    </p:spTree>
    <p:extLst>
      <p:ext uri="{BB962C8B-B14F-4D97-AF65-F5344CB8AC3E}">
        <p14:creationId xmlns:p14="http://schemas.microsoft.com/office/powerpoint/2010/main" val="3444256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45917-35DA-61D5-108F-3947D69B07CB}"/>
              </a:ext>
            </a:extLst>
          </p:cNvPr>
          <p:cNvSpPr>
            <a:spLocks noGrp="1"/>
          </p:cNvSpPr>
          <p:nvPr>
            <p:ph type="title"/>
          </p:nvPr>
        </p:nvSpPr>
        <p:spPr/>
        <p:txBody>
          <a:bodyPr/>
          <a:lstStyle/>
          <a:p>
            <a:r>
              <a:rPr lang="en-US" b="0">
                <a:solidFill>
                  <a:srgbClr val="005941"/>
                </a:solidFill>
                <a:latin typeface="+mj-lt"/>
              </a:rPr>
              <a:t>Biology and the Phosphorus Cycle</a:t>
            </a:r>
          </a:p>
        </p:txBody>
      </p:sp>
      <p:pic>
        <p:nvPicPr>
          <p:cNvPr id="4" name="Online Media 3" title="Phosphorus Cycle Explained">
            <a:hlinkClick r:id="" action="ppaction://media"/>
            <a:extLst>
              <a:ext uri="{FF2B5EF4-FFF2-40B4-BE49-F238E27FC236}">
                <a16:creationId xmlns:a16="http://schemas.microsoft.com/office/drawing/2014/main" id="{0A30C7B4-1AE4-33E1-327A-729CA9685D89}"/>
              </a:ext>
            </a:extLst>
          </p:cNvPr>
          <p:cNvPicPr>
            <a:picLocks noGrp="1" noRot="1" noChangeAspect="1"/>
          </p:cNvPicPr>
          <p:nvPr>
            <p:ph idx="1"/>
            <a:videoFile r:link="rId1"/>
          </p:nvPr>
        </p:nvPicPr>
        <p:blipFill>
          <a:blip r:embed="rId4"/>
          <a:stretch>
            <a:fillRect/>
          </a:stretch>
        </p:blipFill>
        <p:spPr>
          <a:xfrm>
            <a:off x="635000" y="1600200"/>
            <a:ext cx="8008938" cy="4525963"/>
          </a:xfrm>
          <a:prstGeom prst="rect">
            <a:avLst/>
          </a:prstGeom>
        </p:spPr>
      </p:pic>
    </p:spTree>
    <p:extLst>
      <p:ext uri="{BB962C8B-B14F-4D97-AF65-F5344CB8AC3E}">
        <p14:creationId xmlns:p14="http://schemas.microsoft.com/office/powerpoint/2010/main" val="142219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549" y="248476"/>
            <a:ext cx="6719801" cy="842791"/>
          </a:xfrm>
        </p:spPr>
        <p:txBody>
          <a:bodyPr>
            <a:normAutofit fontScale="90000"/>
          </a:bodyPr>
          <a:lstStyle/>
          <a:p>
            <a:r>
              <a:rPr lang="en-US"/>
              <a:t>Soils Host Vast Numbers, Mass, </a:t>
            </a:r>
            <a:br>
              <a:rPr lang="en-US"/>
            </a:br>
            <a:r>
              <a:rPr lang="en-US"/>
              <a:t>and Diversity of Organisms</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492" y="1562623"/>
            <a:ext cx="9006348" cy="4217521"/>
          </a:xfrm>
          <a:prstGeom prst="rect">
            <a:avLst/>
          </a:prstGeom>
          <a:effectLst>
            <a:outerShdw blurRad="63500" sx="102000" sy="102000" algn="ctr" rotWithShape="0">
              <a:prstClr val="black">
                <a:alpha val="40000"/>
              </a:prstClr>
            </a:outerShdw>
          </a:effectLst>
        </p:spPr>
      </p:pic>
      <p:sp>
        <p:nvSpPr>
          <p:cNvPr id="4" name="Rectangle 3"/>
          <p:cNvSpPr/>
          <p:nvPr/>
        </p:nvSpPr>
        <p:spPr>
          <a:xfrm>
            <a:off x="1433387" y="1662545"/>
            <a:ext cx="840936" cy="369332"/>
          </a:xfrm>
          <a:prstGeom prst="rect">
            <a:avLst/>
          </a:prstGeom>
        </p:spPr>
        <p:txBody>
          <a:bodyPr wrap="none">
            <a:spAutoFit/>
          </a:bodyPr>
          <a:lstStyle/>
          <a:p>
            <a:r>
              <a:rPr lang="en-US" b="1"/>
              <a:t>1.3 yd</a:t>
            </a:r>
            <a:r>
              <a:rPr lang="en-US" b="1" baseline="30000"/>
              <a:t>3</a:t>
            </a:r>
          </a:p>
        </p:txBody>
      </p:sp>
      <p:sp>
        <p:nvSpPr>
          <p:cNvPr id="6" name="TextBox 5"/>
          <p:cNvSpPr txBox="1"/>
          <p:nvPr/>
        </p:nvSpPr>
        <p:spPr>
          <a:xfrm>
            <a:off x="5389582" y="1562623"/>
            <a:ext cx="1028487" cy="369332"/>
          </a:xfrm>
          <a:prstGeom prst="rect">
            <a:avLst/>
          </a:prstGeom>
          <a:noFill/>
        </p:spPr>
        <p:txBody>
          <a:bodyPr wrap="none" rtlCol="0">
            <a:spAutoFit/>
          </a:bodyPr>
          <a:lstStyle/>
          <a:p>
            <a:r>
              <a:rPr lang="en-US" b="1"/>
              <a:t>2.5 acres</a:t>
            </a:r>
          </a:p>
        </p:txBody>
      </p:sp>
    </p:spTree>
    <p:extLst>
      <p:ext uri="{BB962C8B-B14F-4D97-AF65-F5344CB8AC3E}">
        <p14:creationId xmlns:p14="http://schemas.microsoft.com/office/powerpoint/2010/main" val="174908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976" y="522264"/>
            <a:ext cx="8773646" cy="806938"/>
          </a:xfrm>
        </p:spPr>
        <p:txBody>
          <a:bodyPr>
            <a:noAutofit/>
          </a:bodyPr>
          <a:lstStyle/>
          <a:p>
            <a:pPr algn="ctr"/>
            <a:r>
              <a:rPr lang="en-US" sz="4000" b="0">
                <a:solidFill>
                  <a:srgbClr val="005941"/>
                </a:solidFill>
                <a:latin typeface="+mj-lt"/>
              </a:rPr>
              <a:t>Biology and the Phosphorus Cycle:</a:t>
            </a:r>
            <a:br>
              <a:rPr lang="en-US" sz="4000" b="0">
                <a:solidFill>
                  <a:srgbClr val="005941"/>
                </a:solidFill>
                <a:latin typeface="+mj-lt"/>
              </a:rPr>
            </a:br>
            <a:r>
              <a:rPr lang="en-US" sz="2400" b="0">
                <a:solidFill>
                  <a:srgbClr val="005941"/>
                </a:solidFill>
                <a:latin typeface="+mj-lt"/>
              </a:rPr>
              <a:t>What factors affect P movement/availability?</a:t>
            </a:r>
            <a:endParaRPr lang="en-US" sz="4000" b="0">
              <a:solidFill>
                <a:srgbClr val="005941"/>
              </a:solidFill>
              <a:latin typeface="+mj-lt"/>
            </a:endParaRPr>
          </a:p>
        </p:txBody>
      </p:sp>
      <p:pic>
        <p:nvPicPr>
          <p:cNvPr id="7" name="Content Placeholder 6"/>
          <p:cNvPicPr>
            <a:picLocks noGrp="1" noChangeAspect="1"/>
          </p:cNvPicPr>
          <p:nvPr>
            <p:ph idx="1"/>
          </p:nvPr>
        </p:nvPicPr>
        <p:blipFill rotWithShape="1">
          <a:blip r:embed="rId3"/>
          <a:srcRect t="23903" r="16248" b="1651"/>
          <a:stretch/>
        </p:blipFill>
        <p:spPr>
          <a:xfrm>
            <a:off x="0" y="1748445"/>
            <a:ext cx="9060343" cy="4114283"/>
          </a:xfrm>
          <a:prstGeom prst="rect">
            <a:avLst/>
          </a:prstGeom>
        </p:spPr>
      </p:pic>
      <p:sp>
        <p:nvSpPr>
          <p:cNvPr id="8" name="Rectangle 7"/>
          <p:cNvSpPr/>
          <p:nvPr/>
        </p:nvSpPr>
        <p:spPr>
          <a:xfrm>
            <a:off x="3234841" y="5981793"/>
            <a:ext cx="4482978" cy="553998"/>
          </a:xfrm>
          <a:prstGeom prst="rect">
            <a:avLst/>
          </a:prstGeom>
        </p:spPr>
        <p:txBody>
          <a:bodyPr wrap="square">
            <a:spAutoFit/>
          </a:bodyPr>
          <a:lstStyle/>
          <a:p>
            <a:r>
              <a:rPr lang="en-US" sz="1000">
                <a:solidFill>
                  <a:srgbClr val="1A1A1A"/>
                </a:solidFill>
                <a:latin typeface="ECSquareSansPro-Regular"/>
              </a:rPr>
              <a:t>Top: Global Soil Biodiversity Atlas, p.105: Simplified phosphorus (P) cycle in the soil. The regulation of soil P cycling is influenced by microorganisms (e.g. bacteria and fungi). (DG, JRC)</a:t>
            </a:r>
          </a:p>
        </p:txBody>
      </p:sp>
    </p:spTree>
    <p:extLst>
      <p:ext uri="{BB962C8B-B14F-4D97-AF65-F5344CB8AC3E}">
        <p14:creationId xmlns:p14="http://schemas.microsoft.com/office/powerpoint/2010/main" val="2970098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0495A-0ADD-0505-148B-A27916D390C4}"/>
              </a:ext>
            </a:extLst>
          </p:cNvPr>
          <p:cNvSpPr>
            <a:spLocks noGrp="1"/>
          </p:cNvSpPr>
          <p:nvPr>
            <p:ph type="title"/>
          </p:nvPr>
        </p:nvSpPr>
        <p:spPr/>
        <p:txBody>
          <a:bodyPr/>
          <a:lstStyle/>
          <a:p>
            <a:r>
              <a:rPr lang="en-US" b="0">
                <a:solidFill>
                  <a:srgbClr val="005941"/>
                </a:solidFill>
                <a:latin typeface="+mj-lt"/>
              </a:rPr>
              <a:t>Biology and Nitrogen Cycle </a:t>
            </a:r>
          </a:p>
        </p:txBody>
      </p:sp>
      <p:pic>
        <p:nvPicPr>
          <p:cNvPr id="5" name="Online Media 4" title="Understanding Our Soil: The Nitrogen Cycle, Fixers, and Fertilizer">
            <a:hlinkClick r:id="" action="ppaction://media"/>
            <a:extLst>
              <a:ext uri="{FF2B5EF4-FFF2-40B4-BE49-F238E27FC236}">
                <a16:creationId xmlns:a16="http://schemas.microsoft.com/office/drawing/2014/main" id="{7D572FEA-F0ED-A83A-C039-F3D580F6F053}"/>
              </a:ext>
            </a:extLst>
          </p:cNvPr>
          <p:cNvPicPr>
            <a:picLocks noGrp="1" noRot="1" noChangeAspect="1"/>
          </p:cNvPicPr>
          <p:nvPr>
            <p:ph idx="1"/>
            <a:videoFile r:link="rId1"/>
          </p:nvPr>
        </p:nvPicPr>
        <p:blipFill>
          <a:blip r:embed="rId4"/>
          <a:stretch>
            <a:fillRect/>
          </a:stretch>
        </p:blipFill>
        <p:spPr>
          <a:xfrm>
            <a:off x="635000" y="1600200"/>
            <a:ext cx="8008938" cy="4525963"/>
          </a:xfrm>
          <a:prstGeom prst="rect">
            <a:avLst/>
          </a:prstGeom>
        </p:spPr>
      </p:pic>
    </p:spTree>
    <p:extLst>
      <p:ext uri="{BB962C8B-B14F-4D97-AF65-F5344CB8AC3E}">
        <p14:creationId xmlns:p14="http://schemas.microsoft.com/office/powerpoint/2010/main" val="324941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CCCD0-BBE9-458F-68C3-F5AA79937147}"/>
              </a:ext>
            </a:extLst>
          </p:cNvPr>
          <p:cNvSpPr>
            <a:spLocks noGrp="1"/>
          </p:cNvSpPr>
          <p:nvPr>
            <p:ph type="title"/>
          </p:nvPr>
        </p:nvSpPr>
        <p:spPr>
          <a:xfrm>
            <a:off x="685800" y="155936"/>
            <a:ext cx="8314778" cy="806938"/>
          </a:xfrm>
        </p:spPr>
        <p:txBody>
          <a:bodyPr/>
          <a:lstStyle/>
          <a:p>
            <a:r>
              <a:rPr lang="en-US" b="0">
                <a:solidFill>
                  <a:srgbClr val="005941"/>
                </a:solidFill>
                <a:latin typeface="+mj-lt"/>
              </a:rPr>
              <a:t>Biology and the Nitrogen Cycle</a:t>
            </a:r>
          </a:p>
        </p:txBody>
      </p:sp>
      <p:pic>
        <p:nvPicPr>
          <p:cNvPr id="5" name="Content Placeholder 4">
            <a:extLst>
              <a:ext uri="{FF2B5EF4-FFF2-40B4-BE49-F238E27FC236}">
                <a16:creationId xmlns:a16="http://schemas.microsoft.com/office/drawing/2014/main" id="{BBB9F506-7FA3-79E5-D23F-CF215185D0FF}"/>
              </a:ext>
            </a:extLst>
          </p:cNvPr>
          <p:cNvPicPr>
            <a:picLocks noGrp="1" noChangeAspect="1"/>
          </p:cNvPicPr>
          <p:nvPr>
            <p:ph idx="1"/>
          </p:nvPr>
        </p:nvPicPr>
        <p:blipFill>
          <a:blip r:embed="rId3"/>
          <a:stretch>
            <a:fillRect/>
          </a:stretch>
        </p:blipFill>
        <p:spPr>
          <a:xfrm>
            <a:off x="547932" y="820271"/>
            <a:ext cx="7910268" cy="5881793"/>
          </a:xfrm>
        </p:spPr>
      </p:pic>
    </p:spTree>
    <p:extLst>
      <p:ext uri="{BB962C8B-B14F-4D97-AF65-F5344CB8AC3E}">
        <p14:creationId xmlns:p14="http://schemas.microsoft.com/office/powerpoint/2010/main" val="2656321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D5A97-0529-40C9-8B2D-2F9A883B7BAA}"/>
              </a:ext>
            </a:extLst>
          </p:cNvPr>
          <p:cNvSpPr>
            <a:spLocks noGrp="1"/>
          </p:cNvSpPr>
          <p:nvPr>
            <p:ph type="title"/>
          </p:nvPr>
        </p:nvSpPr>
        <p:spPr>
          <a:xfrm>
            <a:off x="1479253" y="339715"/>
            <a:ext cx="6719801" cy="842791"/>
          </a:xfrm>
        </p:spPr>
        <p:txBody>
          <a:bodyPr>
            <a:normAutofit fontScale="90000"/>
          </a:bodyPr>
          <a:lstStyle/>
          <a:p>
            <a:r>
              <a:rPr lang="en-US"/>
              <a:t>Knowledge Check -  Poll Question</a:t>
            </a:r>
          </a:p>
        </p:txBody>
      </p:sp>
      <p:sp>
        <p:nvSpPr>
          <p:cNvPr id="3" name="Content Placeholder 2">
            <a:extLst>
              <a:ext uri="{FF2B5EF4-FFF2-40B4-BE49-F238E27FC236}">
                <a16:creationId xmlns:a16="http://schemas.microsoft.com/office/drawing/2014/main" id="{A3EFD139-FB65-4411-910A-5DF6A2537698}"/>
              </a:ext>
            </a:extLst>
          </p:cNvPr>
          <p:cNvSpPr>
            <a:spLocks noGrp="1"/>
          </p:cNvSpPr>
          <p:nvPr>
            <p:ph sz="half" idx="1"/>
          </p:nvPr>
        </p:nvSpPr>
        <p:spPr>
          <a:xfrm>
            <a:off x="1479254" y="2042763"/>
            <a:ext cx="6719801" cy="2371834"/>
          </a:xfrm>
        </p:spPr>
        <p:txBody>
          <a:bodyPr>
            <a:normAutofit/>
          </a:bodyPr>
          <a:lstStyle/>
          <a:p>
            <a:pPr marL="0" indent="0">
              <a:buNone/>
            </a:pPr>
            <a:r>
              <a:rPr lang="en-US" sz="4000">
                <a:latin typeface="+mj-lt"/>
              </a:rPr>
              <a:t>How many types of biological hotspots are there in </a:t>
            </a:r>
            <a:r>
              <a:rPr lang="en-US" sz="4000" b="0" i="0" u="none" strike="noStrike">
                <a:effectLst/>
                <a:latin typeface="+mj-lt"/>
              </a:rPr>
              <a:t>the soil ecosystem?</a:t>
            </a:r>
            <a:r>
              <a:rPr lang="en-US" sz="4000">
                <a:latin typeface="+mj-lt"/>
              </a:rPr>
              <a:t> </a:t>
            </a:r>
          </a:p>
        </p:txBody>
      </p:sp>
    </p:spTree>
    <p:extLst>
      <p:ext uri="{BB962C8B-B14F-4D97-AF65-F5344CB8AC3E}">
        <p14:creationId xmlns:p14="http://schemas.microsoft.com/office/powerpoint/2010/main" val="3764589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49246-E58B-436F-90AB-A1E7B0028558}"/>
              </a:ext>
            </a:extLst>
          </p:cNvPr>
          <p:cNvSpPr>
            <a:spLocks noGrp="1"/>
          </p:cNvSpPr>
          <p:nvPr>
            <p:ph type="title"/>
          </p:nvPr>
        </p:nvSpPr>
        <p:spPr>
          <a:xfrm>
            <a:off x="1756220" y="369740"/>
            <a:ext cx="6719801" cy="842791"/>
          </a:xfrm>
        </p:spPr>
        <p:txBody>
          <a:bodyPr>
            <a:normAutofit fontScale="90000"/>
          </a:bodyPr>
          <a:lstStyle/>
          <a:p>
            <a:r>
              <a:rPr lang="en-US"/>
              <a:t>How Can the Soil Microbiome be Manipulated?</a:t>
            </a:r>
          </a:p>
        </p:txBody>
      </p:sp>
      <p:sp>
        <p:nvSpPr>
          <p:cNvPr id="3" name="Content Placeholder 2">
            <a:extLst>
              <a:ext uri="{FF2B5EF4-FFF2-40B4-BE49-F238E27FC236}">
                <a16:creationId xmlns:a16="http://schemas.microsoft.com/office/drawing/2014/main" id="{2850E6B4-EA9C-4AE4-BD3F-636833A38723}"/>
              </a:ext>
            </a:extLst>
          </p:cNvPr>
          <p:cNvSpPr>
            <a:spLocks noGrp="1"/>
          </p:cNvSpPr>
          <p:nvPr>
            <p:ph idx="1"/>
          </p:nvPr>
        </p:nvSpPr>
        <p:spPr>
          <a:xfrm>
            <a:off x="510663" y="1645630"/>
            <a:ext cx="7886700" cy="5029807"/>
          </a:xfrm>
        </p:spPr>
        <p:txBody>
          <a:bodyPr/>
          <a:lstStyle/>
          <a:p>
            <a:r>
              <a:rPr lang="en-US"/>
              <a:t>Select different plant species, varieties, or control at various plant stages (e.g., crop rotation, cover crop selection, planting timing and termination)</a:t>
            </a:r>
          </a:p>
          <a:p>
            <a:r>
              <a:rPr lang="en-US"/>
              <a:t>Fertilization (4 R’s)</a:t>
            </a:r>
          </a:p>
          <a:p>
            <a:r>
              <a:rPr lang="en-US"/>
              <a:t>Soil amendments, including biologicals (promise but fraught with issues)</a:t>
            </a:r>
          </a:p>
          <a:p>
            <a:r>
              <a:rPr lang="en-US"/>
              <a:t>Manage the environment to minimize stress (e.g., pathogens, drought, temperature extremes, etc.)</a:t>
            </a:r>
          </a:p>
          <a:p>
            <a:pPr lvl="1"/>
            <a:r>
              <a:rPr lang="en-US"/>
              <a:t>Temperature</a:t>
            </a:r>
          </a:p>
          <a:p>
            <a:pPr lvl="1"/>
            <a:r>
              <a:rPr lang="en-US"/>
              <a:t>Moisture</a:t>
            </a:r>
          </a:p>
          <a:p>
            <a:pPr lvl="1"/>
            <a:r>
              <a:rPr lang="en-US"/>
              <a:t>Maximize presence and duration of hot spots</a:t>
            </a:r>
          </a:p>
        </p:txBody>
      </p:sp>
    </p:spTree>
    <p:extLst>
      <p:ext uri="{BB962C8B-B14F-4D97-AF65-F5344CB8AC3E}">
        <p14:creationId xmlns:p14="http://schemas.microsoft.com/office/powerpoint/2010/main" val="408549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433" y="-107684"/>
            <a:ext cx="8339804" cy="1143000"/>
          </a:xfrm>
          <a:noFill/>
        </p:spPr>
        <p:txBody>
          <a:bodyPr>
            <a:noAutofit/>
          </a:bodyPr>
          <a:lstStyle/>
          <a:p>
            <a:r>
              <a:rPr lang="en-US" sz="4000"/>
              <a:t>Belowground</a:t>
            </a:r>
            <a:r>
              <a:rPr lang="en-US" sz="3600"/>
              <a:t> Competition</a:t>
            </a:r>
          </a:p>
        </p:txBody>
      </p:sp>
      <p:pic>
        <p:nvPicPr>
          <p:cNvPr id="6" name="Picture 2" descr="Fig. 18. An SCN second-stage juvenile parasitized by the fungus Hirsutella minnesotensis."/>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492377" y="3541208"/>
            <a:ext cx="2307469" cy="1598619"/>
          </a:xfrm>
          <a:prstGeom prst="rect">
            <a:avLst/>
          </a:prstGeom>
          <a:noFill/>
          <a:ln w="19050">
            <a:solidFill>
              <a:srgbClr val="001333"/>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6491942" y="5139827"/>
            <a:ext cx="2300983" cy="738664"/>
          </a:xfrm>
          <a:prstGeom prst="rect">
            <a:avLst/>
          </a:prstGeom>
        </p:spPr>
        <p:txBody>
          <a:bodyPr wrap="square">
            <a:spAutoFit/>
          </a:bodyPr>
          <a:lstStyle/>
          <a:p>
            <a:r>
              <a:rPr lang="en-US" sz="1400"/>
              <a:t>Soybean cyst nematode </a:t>
            </a:r>
            <a:r>
              <a:rPr lang="en-US" sz="1400">
                <a:solidFill>
                  <a:srgbClr val="00529D"/>
                </a:solidFill>
              </a:rPr>
              <a:t>parasitized by the fungus </a:t>
            </a:r>
            <a:r>
              <a:rPr lang="en-US" sz="1400" i="1" err="1"/>
              <a:t>Hirsutella</a:t>
            </a:r>
            <a:r>
              <a:rPr lang="en-US" sz="1400" i="1"/>
              <a:t> </a:t>
            </a:r>
            <a:r>
              <a:rPr lang="en-US" sz="1400" i="1" err="1"/>
              <a:t>minnesotensis</a:t>
            </a:r>
            <a:endParaRPr lang="en-US" sz="1400" i="1"/>
          </a:p>
        </p:txBody>
      </p:sp>
      <p:pic>
        <p:nvPicPr>
          <p:cNvPr id="9" name="Picture 4"/>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56072" y="1633085"/>
            <a:ext cx="2398772" cy="1774904"/>
          </a:xfrm>
          <a:prstGeom prst="rect">
            <a:avLst/>
          </a:prstGeom>
          <a:noFill/>
          <a:ln w="19050" cap="flat" cmpd="sng">
            <a:solidFill>
              <a:srgbClr val="001333"/>
            </a:solidFill>
            <a:prstDash val="solid"/>
            <a:miter lim="800000"/>
            <a:headEnd type="none" w="med" len="med"/>
            <a:tailEnd type="none" w="med" len="med"/>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10" name="Picture 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65150" y="3541208"/>
            <a:ext cx="2580616" cy="1896794"/>
          </a:xfrm>
          <a:prstGeom prst="rect">
            <a:avLst/>
          </a:prstGeom>
          <a:noFill/>
          <a:ln w="19050">
            <a:solidFill>
              <a:srgbClr val="001333"/>
            </a:solidFill>
            <a:miter lim="800000"/>
            <a:headEnd/>
            <a:tailEnd/>
          </a:ln>
          <a:effectLst>
            <a:outerShdw blurRad="63500" sx="102000" sy="102000" algn="ctr" rotWithShape="0">
              <a:prstClr val="black">
                <a:alpha val="40000"/>
              </a:prstClr>
            </a:outerShdw>
          </a:effectLst>
        </p:spPr>
      </p:pic>
      <p:sp>
        <p:nvSpPr>
          <p:cNvPr id="4" name="Rectangle 3"/>
          <p:cNvSpPr/>
          <p:nvPr/>
        </p:nvSpPr>
        <p:spPr>
          <a:xfrm>
            <a:off x="141560" y="5438002"/>
            <a:ext cx="2778660" cy="738664"/>
          </a:xfrm>
          <a:prstGeom prst="rect">
            <a:avLst/>
          </a:prstGeom>
        </p:spPr>
        <p:txBody>
          <a:bodyPr wrap="square">
            <a:spAutoFit/>
          </a:bodyPr>
          <a:lstStyle/>
          <a:p>
            <a:r>
              <a:rPr lang="en-US" sz="1400">
                <a:solidFill>
                  <a:srgbClr val="00529D"/>
                </a:solidFill>
              </a:rPr>
              <a:t>Vampyrellids (protist) </a:t>
            </a:r>
            <a:r>
              <a:rPr lang="en-US" sz="1400"/>
              <a:t>eating a fungal root pathogen involved in take-all disease</a:t>
            </a:r>
          </a:p>
        </p:txBody>
      </p:sp>
      <p:pic>
        <p:nvPicPr>
          <p:cNvPr id="11" name="Picture 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498863" y="1744481"/>
            <a:ext cx="2307469" cy="1717403"/>
          </a:xfrm>
          <a:prstGeom prst="rect">
            <a:avLst/>
          </a:prstGeom>
          <a:noFill/>
          <a:ln w="19050" cap="flat" cmpd="sng">
            <a:solidFill>
              <a:srgbClr val="001333"/>
            </a:solidFill>
            <a:prstDash val="solid"/>
            <a:miter lim="800000"/>
            <a:headEnd type="none" w="med" len="med"/>
            <a:tailEnd type="none" w="med" len="med"/>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12" name="Picture 2"/>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3220464" y="1646478"/>
            <a:ext cx="2855702" cy="2494463"/>
          </a:xfrm>
          <a:prstGeom prst="rect">
            <a:avLst/>
          </a:prstGeom>
          <a:noFill/>
          <a:ln w="19050">
            <a:solidFill>
              <a:srgbClr val="001333"/>
            </a:solidFill>
            <a:miter lim="800000"/>
            <a:headEnd/>
            <a:tailEnd/>
          </a:ln>
          <a:effectLst>
            <a:outerShdw blurRad="63500" sx="102000" sy="102000" algn="ctr" rotWithShape="0">
              <a:prstClr val="black">
                <a:alpha val="40000"/>
              </a:prstClr>
            </a:outerShdw>
          </a:effectLst>
        </p:spPr>
      </p:pic>
      <p:sp>
        <p:nvSpPr>
          <p:cNvPr id="14" name="Rectangle 13"/>
          <p:cNvSpPr/>
          <p:nvPr/>
        </p:nvSpPr>
        <p:spPr>
          <a:xfrm>
            <a:off x="3197812" y="1354251"/>
            <a:ext cx="2896868" cy="307777"/>
          </a:xfrm>
          <a:prstGeom prst="rect">
            <a:avLst/>
          </a:prstGeom>
        </p:spPr>
        <p:txBody>
          <a:bodyPr wrap="square">
            <a:spAutoFit/>
          </a:bodyPr>
          <a:lstStyle/>
          <a:p>
            <a:pPr lvl="0"/>
            <a:r>
              <a:rPr lang="en-US" sz="1400">
                <a:solidFill>
                  <a:srgbClr val="00529D"/>
                </a:solidFill>
              </a:rPr>
              <a:t>Protection from </a:t>
            </a:r>
            <a:r>
              <a:rPr lang="en-US" sz="1400" i="1" err="1">
                <a:solidFill>
                  <a:srgbClr val="00529D"/>
                </a:solidFill>
              </a:rPr>
              <a:t>Rhizoctonia</a:t>
            </a:r>
            <a:r>
              <a:rPr lang="en-US" sz="1400" i="1">
                <a:solidFill>
                  <a:srgbClr val="00529D"/>
                </a:solidFill>
              </a:rPr>
              <a:t> </a:t>
            </a:r>
            <a:r>
              <a:rPr lang="en-US" sz="1400" i="1" err="1">
                <a:solidFill>
                  <a:srgbClr val="00529D"/>
                </a:solidFill>
              </a:rPr>
              <a:t>solani</a:t>
            </a:r>
            <a:endParaRPr lang="en-US" sz="1400" i="1">
              <a:solidFill>
                <a:srgbClr val="00529D"/>
              </a:solidFill>
            </a:endParaRPr>
          </a:p>
        </p:txBody>
      </p:sp>
      <p:pic>
        <p:nvPicPr>
          <p:cNvPr id="13" name="Picture 6" descr="https://www.sciencenews.org/sites/default/files/5730"/>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395856" y="4660620"/>
            <a:ext cx="1231555" cy="121787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710297" y="4711657"/>
            <a:ext cx="1359158" cy="1169551"/>
          </a:xfrm>
          <a:prstGeom prst="rect">
            <a:avLst/>
          </a:prstGeom>
          <a:noFill/>
        </p:spPr>
        <p:txBody>
          <a:bodyPr wrap="square" rtlCol="0">
            <a:spAutoFit/>
          </a:bodyPr>
          <a:lstStyle/>
          <a:p>
            <a:r>
              <a:rPr lang="en-US" sz="1400"/>
              <a:t>A </a:t>
            </a:r>
            <a:r>
              <a:rPr lang="en-US" sz="1400">
                <a:solidFill>
                  <a:srgbClr val="00529D"/>
                </a:solidFill>
              </a:rPr>
              <a:t>single protozoan </a:t>
            </a:r>
            <a:r>
              <a:rPr lang="en-US" sz="1400"/>
              <a:t>can eat billions of bacteria each day!</a:t>
            </a:r>
          </a:p>
        </p:txBody>
      </p:sp>
      <p:sp>
        <p:nvSpPr>
          <p:cNvPr id="15" name="Rectangle 14">
            <a:extLst>
              <a:ext uri="{FF2B5EF4-FFF2-40B4-BE49-F238E27FC236}">
                <a16:creationId xmlns:a16="http://schemas.microsoft.com/office/drawing/2014/main" id="{7FC5B280-3F9E-4F73-9A29-EBDAA2F5A9B4}"/>
              </a:ext>
            </a:extLst>
          </p:cNvPr>
          <p:cNvSpPr/>
          <p:nvPr/>
        </p:nvSpPr>
        <p:spPr>
          <a:xfrm>
            <a:off x="431072" y="1325308"/>
            <a:ext cx="2398772" cy="307777"/>
          </a:xfrm>
          <a:prstGeom prst="rect">
            <a:avLst/>
          </a:prstGeom>
        </p:spPr>
        <p:txBody>
          <a:bodyPr wrap="square">
            <a:spAutoFit/>
          </a:bodyPr>
          <a:lstStyle/>
          <a:p>
            <a:r>
              <a:rPr lang="en-US" sz="1400">
                <a:solidFill>
                  <a:srgbClr val="00529D"/>
                </a:solidFill>
              </a:rPr>
              <a:t>Nematode-trapping Fungi</a:t>
            </a:r>
          </a:p>
        </p:txBody>
      </p:sp>
      <p:sp>
        <p:nvSpPr>
          <p:cNvPr id="16" name="Rectangle 15">
            <a:extLst>
              <a:ext uri="{FF2B5EF4-FFF2-40B4-BE49-F238E27FC236}">
                <a16:creationId xmlns:a16="http://schemas.microsoft.com/office/drawing/2014/main" id="{AEFE5706-E2DA-46E6-B6C1-4FDD5B39064C}"/>
              </a:ext>
            </a:extLst>
          </p:cNvPr>
          <p:cNvSpPr/>
          <p:nvPr/>
        </p:nvSpPr>
        <p:spPr>
          <a:xfrm>
            <a:off x="6407560" y="1387802"/>
            <a:ext cx="2398772" cy="307777"/>
          </a:xfrm>
          <a:prstGeom prst="rect">
            <a:avLst/>
          </a:prstGeom>
        </p:spPr>
        <p:txBody>
          <a:bodyPr wrap="square">
            <a:spAutoFit/>
          </a:bodyPr>
          <a:lstStyle/>
          <a:p>
            <a:r>
              <a:rPr lang="en-US" sz="1400">
                <a:solidFill>
                  <a:srgbClr val="00529D"/>
                </a:solidFill>
              </a:rPr>
              <a:t>Mite preying on a nematode</a:t>
            </a:r>
          </a:p>
        </p:txBody>
      </p:sp>
      <p:sp>
        <p:nvSpPr>
          <p:cNvPr id="17" name="Rectangle 16">
            <a:extLst>
              <a:ext uri="{FF2B5EF4-FFF2-40B4-BE49-F238E27FC236}">
                <a16:creationId xmlns:a16="http://schemas.microsoft.com/office/drawing/2014/main" id="{DFEE5B44-A24E-4869-9917-550C20CC7511}"/>
              </a:ext>
            </a:extLst>
          </p:cNvPr>
          <p:cNvSpPr/>
          <p:nvPr/>
        </p:nvSpPr>
        <p:spPr>
          <a:xfrm>
            <a:off x="3243463" y="4113664"/>
            <a:ext cx="1353144" cy="523220"/>
          </a:xfrm>
          <a:prstGeom prst="rect">
            <a:avLst/>
          </a:prstGeom>
        </p:spPr>
        <p:txBody>
          <a:bodyPr wrap="square">
            <a:spAutoFit/>
          </a:bodyPr>
          <a:lstStyle/>
          <a:p>
            <a:pPr algn="ctr"/>
            <a:r>
              <a:rPr lang="en-US" sz="1400">
                <a:solidFill>
                  <a:srgbClr val="00529D"/>
                </a:solidFill>
              </a:rPr>
              <a:t>Roots with springtails</a:t>
            </a:r>
          </a:p>
        </p:txBody>
      </p:sp>
      <p:sp>
        <p:nvSpPr>
          <p:cNvPr id="18" name="Rectangle 17">
            <a:extLst>
              <a:ext uri="{FF2B5EF4-FFF2-40B4-BE49-F238E27FC236}">
                <a16:creationId xmlns:a16="http://schemas.microsoft.com/office/drawing/2014/main" id="{E41E63AB-09BD-48F5-A56B-EA1906FAF283}"/>
              </a:ext>
            </a:extLst>
          </p:cNvPr>
          <p:cNvSpPr/>
          <p:nvPr/>
        </p:nvSpPr>
        <p:spPr>
          <a:xfrm>
            <a:off x="4723022" y="4113664"/>
            <a:ext cx="1353144" cy="523220"/>
          </a:xfrm>
          <a:prstGeom prst="rect">
            <a:avLst/>
          </a:prstGeom>
        </p:spPr>
        <p:txBody>
          <a:bodyPr wrap="square">
            <a:spAutoFit/>
          </a:bodyPr>
          <a:lstStyle/>
          <a:p>
            <a:pPr algn="ctr"/>
            <a:r>
              <a:rPr lang="en-US" sz="1400">
                <a:solidFill>
                  <a:srgbClr val="00529D"/>
                </a:solidFill>
              </a:rPr>
              <a:t>Roots without springtails</a:t>
            </a:r>
          </a:p>
        </p:txBody>
      </p:sp>
      <mc:AlternateContent xmlns:mc="http://schemas.openxmlformats.org/markup-compatibility/2006" xmlns:p14="http://schemas.microsoft.com/office/powerpoint/2010/main">
        <mc:Choice Requires="p14">
          <p:contentPart p14:bwMode="auto" r:id="rId9">
            <p14:nvContentPartPr>
              <p14:cNvPr id="28" name="Ink 27">
                <a:extLst>
                  <a:ext uri="{FF2B5EF4-FFF2-40B4-BE49-F238E27FC236}">
                    <a16:creationId xmlns:a16="http://schemas.microsoft.com/office/drawing/2014/main" id="{3CD08E9D-DE18-41AB-B260-2EF55AB1D183}"/>
                  </a:ext>
                </a:extLst>
              </p14:cNvPr>
              <p14:cNvContentPartPr/>
              <p14:nvPr/>
            </p14:nvContentPartPr>
            <p14:xfrm>
              <a:off x="3287415" y="1650494"/>
              <a:ext cx="1378800" cy="2464560"/>
            </p14:xfrm>
          </p:contentPart>
        </mc:Choice>
        <mc:Fallback xmlns="">
          <p:pic>
            <p:nvPicPr>
              <p:cNvPr id="28" name="Ink 27">
                <a:extLst>
                  <a:ext uri="{FF2B5EF4-FFF2-40B4-BE49-F238E27FC236}">
                    <a16:creationId xmlns:a16="http://schemas.microsoft.com/office/drawing/2014/main" id="{3CD08E9D-DE18-41AB-B260-2EF55AB1D183}"/>
                  </a:ext>
                </a:extLst>
              </p:cNvPr>
              <p:cNvPicPr/>
              <p:nvPr/>
            </p:nvPicPr>
            <p:blipFill>
              <a:blip r:embed="rId10"/>
              <a:stretch>
                <a:fillRect/>
              </a:stretch>
            </p:blipFill>
            <p:spPr>
              <a:xfrm>
                <a:off x="3278417" y="1641494"/>
                <a:ext cx="1396435" cy="2482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9" name="Ink 38">
                <a:extLst>
                  <a:ext uri="{FF2B5EF4-FFF2-40B4-BE49-F238E27FC236}">
                    <a16:creationId xmlns:a16="http://schemas.microsoft.com/office/drawing/2014/main" id="{93414A32-E823-467A-BA89-57EF7F6199DF}"/>
                  </a:ext>
                </a:extLst>
              </p14:cNvPr>
              <p14:cNvContentPartPr/>
              <p14:nvPr/>
            </p14:nvContentPartPr>
            <p14:xfrm>
              <a:off x="5140335" y="1665974"/>
              <a:ext cx="621360" cy="2476440"/>
            </p14:xfrm>
          </p:contentPart>
        </mc:Choice>
        <mc:Fallback xmlns="">
          <p:pic>
            <p:nvPicPr>
              <p:cNvPr id="39" name="Ink 38">
                <a:extLst>
                  <a:ext uri="{FF2B5EF4-FFF2-40B4-BE49-F238E27FC236}">
                    <a16:creationId xmlns:a16="http://schemas.microsoft.com/office/drawing/2014/main" id="{93414A32-E823-467A-BA89-57EF7F6199DF}"/>
                  </a:ext>
                </a:extLst>
              </p:cNvPr>
              <p:cNvPicPr/>
              <p:nvPr/>
            </p:nvPicPr>
            <p:blipFill>
              <a:blip r:embed="rId12"/>
              <a:stretch>
                <a:fillRect/>
              </a:stretch>
            </p:blipFill>
            <p:spPr>
              <a:xfrm>
                <a:off x="5131335" y="1656975"/>
                <a:ext cx="639000" cy="2494077"/>
              </a:xfrm>
              <a:prstGeom prst="rect">
                <a:avLst/>
              </a:prstGeom>
            </p:spPr>
          </p:pic>
        </mc:Fallback>
      </mc:AlternateContent>
    </p:spTree>
    <p:extLst>
      <p:ext uri="{BB962C8B-B14F-4D97-AF65-F5344CB8AC3E}">
        <p14:creationId xmlns:p14="http://schemas.microsoft.com/office/powerpoint/2010/main" val="1835023654"/>
      </p:ext>
    </p:extLst>
  </p:cSld>
  <p:clrMapOvr>
    <a:masterClrMapping/>
  </p:clrMapOvr>
  <mc:AlternateContent xmlns:mc="http://schemas.openxmlformats.org/markup-compatibility/2006" xmlns:p14="http://schemas.microsoft.com/office/powerpoint/2010/main">
    <mc:Choice Requires="p14">
      <p:transition spd="slow" p14:dur="2000" advTm="162617"/>
    </mc:Choice>
    <mc:Fallback xmlns="">
      <p:transition spd="slow" advTm="1626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up)">
                                      <p:cBhvr>
                                        <p:cTn id="15" dur="500"/>
                                        <p:tgtEl>
                                          <p:spTgt spid="39"/>
                                        </p:tgtEl>
                                      </p:cBhvr>
                                    </p:animEffect>
                                  </p:childTnLst>
                                </p:cTn>
                              </p:par>
                              <p:par>
                                <p:cTn id="16" presetID="22" presetClass="entr" presetSubtype="1"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up)">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wipe(left)">
                                      <p:cBhvr>
                                        <p:cTn id="50" dur="500"/>
                                        <p:tgtEl>
                                          <p:spTgt spid="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14" grpId="0"/>
      <p:bldP spid="3" grpId="0"/>
      <p:bldP spid="15" grpId="0"/>
      <p:bldP spid="16" grpId="0"/>
      <p:bldP spid="17" grpId="0"/>
      <p:bldP spid="1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798" y="0"/>
            <a:ext cx="7886700" cy="1325563"/>
          </a:xfrm>
        </p:spPr>
        <p:txBody>
          <a:bodyPr/>
          <a:lstStyle/>
          <a:p>
            <a:r>
              <a:rPr lang="en-US"/>
              <a:t>Summary: </a:t>
            </a:r>
            <a:br>
              <a:rPr lang="en-US"/>
            </a:br>
            <a:r>
              <a:rPr lang="en-US"/>
              <a:t>Managing for Soil Biology</a:t>
            </a:r>
          </a:p>
        </p:txBody>
      </p:sp>
      <p:sp>
        <p:nvSpPr>
          <p:cNvPr id="3" name="Content Placeholder 2"/>
          <p:cNvSpPr>
            <a:spLocks noGrp="1"/>
          </p:cNvSpPr>
          <p:nvPr>
            <p:ph sz="half" idx="1"/>
          </p:nvPr>
        </p:nvSpPr>
        <p:spPr>
          <a:xfrm>
            <a:off x="583595" y="1690689"/>
            <a:ext cx="4155553" cy="4822825"/>
          </a:xfrm>
        </p:spPr>
        <p:txBody>
          <a:bodyPr>
            <a:normAutofit fontScale="92500" lnSpcReduction="10000"/>
          </a:bodyPr>
          <a:lstStyle/>
          <a:p>
            <a:r>
              <a:rPr lang="en-US"/>
              <a:t>Most ag soils are carbon depleted</a:t>
            </a:r>
          </a:p>
          <a:p>
            <a:r>
              <a:rPr lang="en-US"/>
              <a:t>Disturbances destroys habitat and hyphal networks</a:t>
            </a:r>
          </a:p>
          <a:p>
            <a:r>
              <a:rPr lang="en-US"/>
              <a:t>Bare, fallow fields provide little protection, no C</a:t>
            </a:r>
          </a:p>
          <a:p>
            <a:r>
              <a:rPr lang="en-US"/>
              <a:t>Agrichemicals have mixed effects</a:t>
            </a:r>
          </a:p>
          <a:p>
            <a:r>
              <a:rPr lang="en-US"/>
              <a:t>Many fertilizer concentrations too high for symbiosis</a:t>
            </a:r>
          </a:p>
        </p:txBody>
      </p:sp>
      <p:sp>
        <p:nvSpPr>
          <p:cNvPr id="4" name="Content Placeholder 3"/>
          <p:cNvSpPr>
            <a:spLocks noGrp="1"/>
          </p:cNvSpPr>
          <p:nvPr>
            <p:ph sz="half" idx="2"/>
          </p:nvPr>
        </p:nvSpPr>
        <p:spPr>
          <a:xfrm>
            <a:off x="4888895" y="1660733"/>
            <a:ext cx="3886200" cy="4650634"/>
          </a:xfrm>
        </p:spPr>
        <p:txBody>
          <a:bodyPr>
            <a:normAutofit fontScale="92500" lnSpcReduction="10000"/>
          </a:bodyPr>
          <a:lstStyle/>
          <a:p>
            <a:r>
              <a:rPr lang="en-US">
                <a:solidFill>
                  <a:schemeClr val="tx1">
                    <a:lumMod val="95000"/>
                    <a:lumOff val="5000"/>
                  </a:schemeClr>
                </a:solidFill>
              </a:rPr>
              <a:t>Manage for hot spots</a:t>
            </a:r>
          </a:p>
          <a:p>
            <a:r>
              <a:rPr lang="en-US">
                <a:solidFill>
                  <a:schemeClr val="tx1">
                    <a:lumMod val="95000"/>
                    <a:lumOff val="5000"/>
                  </a:schemeClr>
                </a:solidFill>
              </a:rPr>
              <a:t>Support biology to build aggregates and create pore space</a:t>
            </a:r>
          </a:p>
          <a:p>
            <a:r>
              <a:rPr lang="en-US">
                <a:solidFill>
                  <a:schemeClr val="tx1">
                    <a:lumMod val="95000"/>
                    <a:lumOff val="5000"/>
                  </a:schemeClr>
                </a:solidFill>
              </a:rPr>
              <a:t>Protect the habitat</a:t>
            </a:r>
          </a:p>
          <a:p>
            <a:r>
              <a:rPr lang="en-US">
                <a:solidFill>
                  <a:schemeClr val="tx1">
                    <a:lumMod val="95000"/>
                    <a:lumOff val="5000"/>
                  </a:schemeClr>
                </a:solidFill>
              </a:rPr>
              <a:t>Feed the soil so it can feed us</a:t>
            </a:r>
          </a:p>
          <a:p>
            <a:r>
              <a:rPr lang="en-US">
                <a:solidFill>
                  <a:schemeClr val="tx1">
                    <a:lumMod val="95000"/>
                    <a:lumOff val="5000"/>
                  </a:schemeClr>
                </a:solidFill>
              </a:rPr>
              <a:t>Optimize biological nutrient cycling</a:t>
            </a:r>
          </a:p>
          <a:p>
            <a:r>
              <a:rPr lang="en-US">
                <a:solidFill>
                  <a:schemeClr val="tx1">
                    <a:lumMod val="95000"/>
                    <a:lumOff val="5000"/>
                  </a:schemeClr>
                </a:solidFill>
              </a:rPr>
              <a:t>Optimize plant-microbe interactions for plant defense optimization</a:t>
            </a:r>
          </a:p>
        </p:txBody>
      </p:sp>
      <p:sp>
        <p:nvSpPr>
          <p:cNvPr id="5" name="TextBox 4">
            <a:extLst>
              <a:ext uri="{FF2B5EF4-FFF2-40B4-BE49-F238E27FC236}">
                <a16:creationId xmlns:a16="http://schemas.microsoft.com/office/drawing/2014/main" id="{89AA98A4-72E2-64D0-E066-175425F72259}"/>
              </a:ext>
            </a:extLst>
          </p:cNvPr>
          <p:cNvSpPr txBox="1"/>
          <p:nvPr/>
        </p:nvSpPr>
        <p:spPr>
          <a:xfrm>
            <a:off x="583595" y="1325563"/>
            <a:ext cx="4155553" cy="369332"/>
          </a:xfrm>
          <a:prstGeom prst="rect">
            <a:avLst/>
          </a:prstGeom>
          <a:noFill/>
        </p:spPr>
        <p:txBody>
          <a:bodyPr wrap="square" rtlCol="0">
            <a:spAutoFit/>
          </a:bodyPr>
          <a:lstStyle/>
          <a:p>
            <a:r>
              <a:rPr lang="en-US"/>
              <a:t>Conventional</a:t>
            </a:r>
          </a:p>
        </p:txBody>
      </p:sp>
      <p:sp>
        <p:nvSpPr>
          <p:cNvPr id="6" name="TextBox 5">
            <a:extLst>
              <a:ext uri="{FF2B5EF4-FFF2-40B4-BE49-F238E27FC236}">
                <a16:creationId xmlns:a16="http://schemas.microsoft.com/office/drawing/2014/main" id="{922B6AAB-C0E8-3466-5C9B-E249F5B92E34}"/>
              </a:ext>
            </a:extLst>
          </p:cNvPr>
          <p:cNvSpPr txBox="1"/>
          <p:nvPr/>
        </p:nvSpPr>
        <p:spPr>
          <a:xfrm>
            <a:off x="4951351" y="1325563"/>
            <a:ext cx="3609054" cy="369332"/>
          </a:xfrm>
          <a:prstGeom prst="rect">
            <a:avLst/>
          </a:prstGeom>
          <a:noFill/>
        </p:spPr>
        <p:txBody>
          <a:bodyPr wrap="square" rtlCol="0">
            <a:spAutoFit/>
          </a:bodyPr>
          <a:lstStyle/>
          <a:p>
            <a:r>
              <a:rPr lang="en-US"/>
              <a:t>Soil Health Management System</a:t>
            </a:r>
          </a:p>
        </p:txBody>
      </p:sp>
    </p:spTree>
    <p:extLst>
      <p:ext uri="{BB962C8B-B14F-4D97-AF65-F5344CB8AC3E}">
        <p14:creationId xmlns:p14="http://schemas.microsoft.com/office/powerpoint/2010/main" val="361481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2AB365E1-773C-4106-A94A-C477279B508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91761" y="4254750"/>
            <a:ext cx="2220583" cy="1745497"/>
          </a:xfrm>
          <a:prstGeom prst="rect">
            <a:avLst/>
          </a:prstGeom>
        </p:spPr>
      </p:pic>
      <p:pic>
        <p:nvPicPr>
          <p:cNvPr id="9" name="Picture 8" descr="A close up of a hill&#10;&#10;Description generated with very high confidence">
            <a:extLst>
              <a:ext uri="{FF2B5EF4-FFF2-40B4-BE49-F238E27FC236}">
                <a16:creationId xmlns:a16="http://schemas.microsoft.com/office/drawing/2014/main" id="{D309B016-A3E6-43D1-A772-6F2A66D1E51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77752" y="2044252"/>
            <a:ext cx="1449271" cy="1831712"/>
          </a:xfrm>
          <a:prstGeom prst="rect">
            <a:avLst/>
          </a:prstGeom>
        </p:spPr>
      </p:pic>
      <p:pic>
        <p:nvPicPr>
          <p:cNvPr id="13" name="Picture Placeholder 6"/>
          <p:cNvPicPr>
            <a:picLocks noChangeAspect="1"/>
          </p:cNvPicPr>
          <p:nvPr/>
        </p:nvPicPr>
        <p:blipFill rotWithShape="1">
          <a:blip r:embed="rId5" cstate="print">
            <a:extLst>
              <a:ext uri="{28A0092B-C50C-407E-A947-70E740481C1C}">
                <a14:useLocalDpi xmlns:a14="http://schemas.microsoft.com/office/drawing/2010/main"/>
              </a:ext>
            </a:extLst>
          </a:blip>
          <a:srcRect l="-434"/>
          <a:stretch/>
        </p:blipFill>
        <p:spPr>
          <a:xfrm>
            <a:off x="3220795" y="1337692"/>
            <a:ext cx="2560740" cy="4826419"/>
          </a:xfrm>
          <a:prstGeom prst="rect">
            <a:avLst/>
          </a:prstGeom>
        </p:spPr>
      </p:pic>
      <p:sp>
        <p:nvSpPr>
          <p:cNvPr id="2" name="Title 1"/>
          <p:cNvSpPr>
            <a:spLocks noGrp="1"/>
          </p:cNvSpPr>
          <p:nvPr>
            <p:ph type="title"/>
          </p:nvPr>
        </p:nvSpPr>
        <p:spPr>
          <a:xfrm>
            <a:off x="776754" y="316484"/>
            <a:ext cx="7886700" cy="982094"/>
          </a:xfrm>
          <a:noFill/>
        </p:spPr>
        <p:txBody>
          <a:bodyPr>
            <a:normAutofit fontScale="90000"/>
          </a:bodyPr>
          <a:lstStyle/>
          <a:p>
            <a:pPr algn="ctr"/>
            <a:r>
              <a:rPr lang="en-US" sz="4000"/>
              <a:t>Biological Hot Spots to </a:t>
            </a:r>
            <a:br>
              <a:rPr lang="en-US" sz="4000"/>
            </a:br>
            <a:r>
              <a:rPr lang="en-US" sz="4000">
                <a:sym typeface="Wingdings" panose="05000000000000000000" pitchFamily="2" charset="2"/>
              </a:rPr>
              <a:t>Optimize Function</a:t>
            </a:r>
            <a:endParaRPr lang="en-US" sz="4000"/>
          </a:p>
        </p:txBody>
      </p:sp>
      <p:pic>
        <p:nvPicPr>
          <p:cNvPr id="696" name="Picture 69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2829" y="2081210"/>
            <a:ext cx="2246652" cy="975534"/>
          </a:xfrm>
          <a:prstGeom prst="rect">
            <a:avLst/>
          </a:prstGeom>
          <a:ln w="9525" cap="sq">
            <a:noFill/>
            <a:prstDash val="solid"/>
            <a:miter lim="800000"/>
          </a:ln>
          <a:effectLst>
            <a:outerShdw blurRad="50800" dist="38100" dir="2700000" algn="tl" rotWithShape="0">
              <a:srgbClr val="000000">
                <a:alpha val="43000"/>
              </a:srgbClr>
            </a:outerShdw>
          </a:effectLst>
        </p:spPr>
      </p:pic>
      <p:pic>
        <p:nvPicPr>
          <p:cNvPr id="697" name="Picture 69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60825" y="4416311"/>
            <a:ext cx="2270663" cy="1794399"/>
          </a:xfrm>
          <a:prstGeom prst="rect">
            <a:avLst/>
          </a:prstGeom>
        </p:spPr>
      </p:pic>
      <p:pic>
        <p:nvPicPr>
          <p:cNvPr id="703" name="Picture 702"/>
          <p:cNvPicPr>
            <a:picLocks noChangeAspect="1"/>
          </p:cNvPicPr>
          <p:nvPr/>
        </p:nvPicPr>
        <p:blipFill rotWithShape="1">
          <a:blip r:embed="rId8" cstate="screen">
            <a:extLst>
              <a:ext uri="{28A0092B-C50C-407E-A947-70E740481C1C}">
                <a14:useLocalDpi xmlns:a14="http://schemas.microsoft.com/office/drawing/2010/main"/>
              </a:ext>
            </a:extLst>
          </a:blip>
          <a:srcRect t="13052" b="27490"/>
          <a:stretch/>
        </p:blipFill>
        <p:spPr>
          <a:xfrm>
            <a:off x="255881" y="4099113"/>
            <a:ext cx="2280551" cy="328052"/>
          </a:xfrm>
          <a:prstGeom prst="rect">
            <a:avLst/>
          </a:prstGeom>
          <a:solidFill>
            <a:srgbClr val="494B48"/>
          </a:solidFill>
        </p:spPr>
      </p:pic>
      <p:pic>
        <p:nvPicPr>
          <p:cNvPr id="704" name="Picture 703"/>
          <p:cNvPicPr>
            <a:picLocks noChangeAspect="1"/>
          </p:cNvPicPr>
          <p:nvPr/>
        </p:nvPicPr>
        <p:blipFill rotWithShape="1">
          <a:blip r:embed="rId9" cstate="screen">
            <a:extLst>
              <a:ext uri="{28A0092B-C50C-407E-A947-70E740481C1C}">
                <a14:useLocalDpi xmlns:a14="http://schemas.microsoft.com/office/drawing/2010/main"/>
              </a:ext>
            </a:extLst>
          </a:blip>
          <a:srcRect l="4852" t="14542" r="4845" b="25999"/>
          <a:stretch/>
        </p:blipFill>
        <p:spPr>
          <a:xfrm>
            <a:off x="6286234" y="1737203"/>
            <a:ext cx="2640789" cy="331910"/>
          </a:xfrm>
          <a:prstGeom prst="rect">
            <a:avLst/>
          </a:prstGeom>
          <a:solidFill>
            <a:srgbClr val="494B48"/>
          </a:solidFill>
        </p:spPr>
      </p:pic>
      <p:pic>
        <p:nvPicPr>
          <p:cNvPr id="707" name="Picture 706"/>
          <p:cNvPicPr>
            <a:picLocks noChangeAspect="1"/>
          </p:cNvPicPr>
          <p:nvPr/>
        </p:nvPicPr>
        <p:blipFill rotWithShape="1">
          <a:blip r:embed="rId10" cstate="screen">
            <a:extLst>
              <a:ext uri="{28A0092B-C50C-407E-A947-70E740481C1C}">
                <a14:useLocalDpi xmlns:a14="http://schemas.microsoft.com/office/drawing/2010/main"/>
              </a:ext>
            </a:extLst>
          </a:blip>
          <a:srcRect t="15180" b="22731"/>
          <a:stretch/>
        </p:blipFill>
        <p:spPr>
          <a:xfrm>
            <a:off x="277670" y="1740139"/>
            <a:ext cx="2246652" cy="349484"/>
          </a:xfrm>
          <a:prstGeom prst="rect">
            <a:avLst/>
          </a:prstGeom>
          <a:solidFill>
            <a:srgbClr val="494B48"/>
          </a:solidFill>
        </p:spPr>
      </p:pic>
      <p:pic>
        <p:nvPicPr>
          <p:cNvPr id="708" name="Picture 707"/>
          <p:cNvPicPr>
            <a:picLocks noChangeAspect="1"/>
          </p:cNvPicPr>
          <p:nvPr/>
        </p:nvPicPr>
        <p:blipFill rotWithShape="1">
          <a:blip r:embed="rId11" cstate="screen">
            <a:extLst>
              <a:ext uri="{28A0092B-C50C-407E-A947-70E740481C1C}">
                <a14:useLocalDpi xmlns:a14="http://schemas.microsoft.com/office/drawing/2010/main"/>
              </a:ext>
            </a:extLst>
          </a:blip>
          <a:srcRect t="14750" b="22394"/>
          <a:stretch/>
        </p:blipFill>
        <p:spPr>
          <a:xfrm>
            <a:off x="3220796" y="2213163"/>
            <a:ext cx="2571431" cy="337462"/>
          </a:xfrm>
          <a:prstGeom prst="rect">
            <a:avLst/>
          </a:prstGeom>
          <a:solidFill>
            <a:schemeClr val="tx1">
              <a:lumMod val="65000"/>
              <a:lumOff val="35000"/>
            </a:schemeClr>
          </a:solidFill>
        </p:spPr>
      </p:pic>
      <p:sp>
        <p:nvSpPr>
          <p:cNvPr id="4" name="Left Arrow 3"/>
          <p:cNvSpPr/>
          <p:nvPr/>
        </p:nvSpPr>
        <p:spPr>
          <a:xfrm rot="1758154">
            <a:off x="2650297" y="2328340"/>
            <a:ext cx="626882" cy="43066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Left Arrow 14"/>
          <p:cNvSpPr/>
          <p:nvPr/>
        </p:nvSpPr>
        <p:spPr>
          <a:xfrm rot="19822354">
            <a:off x="2558881" y="4122028"/>
            <a:ext cx="626882" cy="43066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Left Arrow 15"/>
          <p:cNvSpPr/>
          <p:nvPr/>
        </p:nvSpPr>
        <p:spPr>
          <a:xfrm rot="12581767">
            <a:off x="5568695" y="4067568"/>
            <a:ext cx="626882" cy="43066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Left Arrow 16"/>
          <p:cNvSpPr/>
          <p:nvPr/>
        </p:nvSpPr>
        <p:spPr>
          <a:xfrm rot="9761576">
            <a:off x="5540033" y="2497926"/>
            <a:ext cx="626882" cy="43066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p:cNvSpPr/>
          <p:nvPr/>
        </p:nvSpPr>
        <p:spPr>
          <a:xfrm>
            <a:off x="2430826" y="6405050"/>
            <a:ext cx="5601563" cy="415498"/>
          </a:xfrm>
          <a:prstGeom prst="rect">
            <a:avLst/>
          </a:prstGeom>
          <a:solidFill>
            <a:schemeClr val="bg1">
              <a:lumMod val="9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mj-lt"/>
                <a:ea typeface="+mn-ea"/>
                <a:cs typeface="+mn-cs"/>
              </a:rPr>
              <a:t>Root cartoon and organism images: </a:t>
            </a:r>
            <a:r>
              <a:rPr kumimoji="0" lang="en-US" sz="1000" b="0" i="0" u="none" strike="noStrike" kern="1200" cap="none" spc="0" normalizeH="0" baseline="0" noProof="0">
                <a:ln>
                  <a:noFill/>
                </a:ln>
                <a:solidFill>
                  <a:prstClr val="black"/>
                </a:solidFill>
                <a:effectLst/>
                <a:uLnTx/>
                <a:uFillTx/>
                <a:latin typeface="+mj-lt"/>
                <a:ea typeface="+mn-ea"/>
                <a:cs typeface="+mn-cs"/>
              </a:rPr>
              <a:t>Orgiazzi , </a:t>
            </a:r>
            <a:r>
              <a:rPr kumimoji="0" lang="en-US" sz="1000" b="0" i="0" u="none" strike="noStrike" kern="1200" cap="none" spc="0" normalizeH="0" baseline="0" noProof="0" err="1">
                <a:ln>
                  <a:noFill/>
                </a:ln>
                <a:solidFill>
                  <a:prstClr val="black"/>
                </a:solidFill>
                <a:effectLst/>
                <a:uLnTx/>
                <a:uFillTx/>
                <a:latin typeface="+mj-lt"/>
                <a:ea typeface="+mn-ea"/>
                <a:cs typeface="+mn-cs"/>
              </a:rPr>
              <a:t>Bardgett</a:t>
            </a:r>
            <a:r>
              <a:rPr kumimoji="0" lang="en-US" sz="1000" b="0" i="0" u="none" strike="noStrike" kern="1200" cap="none" spc="0" normalizeH="0" baseline="0" noProof="0">
                <a:ln>
                  <a:noFill/>
                </a:ln>
                <a:solidFill>
                  <a:prstClr val="black"/>
                </a:solidFill>
                <a:effectLst/>
                <a:uLnTx/>
                <a:uFillTx/>
                <a:latin typeface="+mj-lt"/>
                <a:ea typeface="+mn-ea"/>
                <a:cs typeface="+mn-cs"/>
              </a:rPr>
              <a:t>,  Barrios et al. 2016. Global Soil Biodiversity Atlas.</a:t>
            </a:r>
            <a:r>
              <a:rPr kumimoji="0" lang="en-US" altLang="en-US" sz="1000" b="0" i="0" u="none" strike="noStrike" kern="1200" cap="none" spc="0" normalizeH="0" baseline="0" noProof="0">
                <a:ln>
                  <a:noFill/>
                </a:ln>
                <a:solidFill>
                  <a:prstClr val="black"/>
                </a:solidFill>
                <a:effectLst/>
                <a:uLnTx/>
                <a:uFillTx/>
                <a:latin typeface="+mj-lt"/>
                <a:ea typeface="+mn-ea"/>
                <a:cs typeface="+mn-cs"/>
              </a:rPr>
              <a:t>; Slide design by J Moore-Kucera</a:t>
            </a:r>
          </a:p>
        </p:txBody>
      </p:sp>
      <p:pic>
        <p:nvPicPr>
          <p:cNvPr id="23" name="Picture 2" descr="Image result for plant residues">
            <a:extLst>
              <a:ext uri="{FF2B5EF4-FFF2-40B4-BE49-F238E27FC236}">
                <a16:creationId xmlns:a16="http://schemas.microsoft.com/office/drawing/2014/main" id="{3E6AD990-D914-4B1E-8E8A-0390B7ACE3B4}"/>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272830" y="2737647"/>
            <a:ext cx="2246653" cy="988095"/>
          </a:xfrm>
          <a:prstGeom prst="rect">
            <a:avLst/>
          </a:prstGeom>
          <a:noFill/>
          <a:extLst>
            <a:ext uri="{909E8E84-426E-40DD-AFC4-6F175D3DCCD1}">
              <a14:hiddenFill xmlns:a14="http://schemas.microsoft.com/office/drawing/2010/main">
                <a:solidFill>
                  <a:srgbClr val="FFFFFF"/>
                </a:solidFill>
              </a14:hiddenFill>
            </a:ext>
          </a:extLst>
        </p:spPr>
      </p:pic>
      <p:pic>
        <p:nvPicPr>
          <p:cNvPr id="24" name="Content Placeholder 9">
            <a:extLst>
              <a:ext uri="{FF2B5EF4-FFF2-40B4-BE49-F238E27FC236}">
                <a16:creationId xmlns:a16="http://schemas.microsoft.com/office/drawing/2014/main" id="{6A1F96AB-DAB2-4E62-81D6-80CCC8194C56}"/>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6286125" y="2032678"/>
            <a:ext cx="1222592" cy="1982574"/>
          </a:xfrm>
          <a:prstGeom prst="rect">
            <a:avLst/>
          </a:prstGeom>
        </p:spPr>
      </p:pic>
      <p:sp>
        <p:nvSpPr>
          <p:cNvPr id="32" name="Rectangle 31">
            <a:extLst>
              <a:ext uri="{FF2B5EF4-FFF2-40B4-BE49-F238E27FC236}">
                <a16:creationId xmlns:a16="http://schemas.microsoft.com/office/drawing/2014/main" id="{148BAA7F-2B3B-4F60-9934-AA30F9F271CB}"/>
              </a:ext>
            </a:extLst>
          </p:cNvPr>
          <p:cNvSpPr/>
          <p:nvPr/>
        </p:nvSpPr>
        <p:spPr>
          <a:xfrm>
            <a:off x="250220" y="5966583"/>
            <a:ext cx="2291873" cy="26161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a:ea typeface="+mn-ea"/>
                <a:cs typeface="+mn-cs"/>
              </a:rPr>
              <a:t>Photo source: J Moore-Kucera</a:t>
            </a:r>
          </a:p>
        </p:txBody>
      </p:sp>
      <p:sp>
        <p:nvSpPr>
          <p:cNvPr id="33" name="Rectangle 32">
            <a:extLst>
              <a:ext uri="{FF2B5EF4-FFF2-40B4-BE49-F238E27FC236}">
                <a16:creationId xmlns:a16="http://schemas.microsoft.com/office/drawing/2014/main" id="{CA7819C8-34DD-4DA2-8373-4A3547557F9E}"/>
              </a:ext>
            </a:extLst>
          </p:cNvPr>
          <p:cNvSpPr/>
          <p:nvPr/>
        </p:nvSpPr>
        <p:spPr>
          <a:xfrm>
            <a:off x="6496336" y="5887112"/>
            <a:ext cx="2220584" cy="276999"/>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t>Photo source: Barry Fisher, NRCS</a:t>
            </a:r>
          </a:p>
        </p:txBody>
      </p:sp>
      <p:sp>
        <p:nvSpPr>
          <p:cNvPr id="34" name="Rectangle 33">
            <a:extLst>
              <a:ext uri="{FF2B5EF4-FFF2-40B4-BE49-F238E27FC236}">
                <a16:creationId xmlns:a16="http://schemas.microsoft.com/office/drawing/2014/main" id="{4DAAF4C5-3412-4634-86A4-D5888477F6B8}"/>
              </a:ext>
            </a:extLst>
          </p:cNvPr>
          <p:cNvSpPr/>
          <p:nvPr/>
        </p:nvSpPr>
        <p:spPr>
          <a:xfrm>
            <a:off x="272829" y="3725324"/>
            <a:ext cx="2246654" cy="276999"/>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t>Photo source: NRCS</a:t>
            </a:r>
          </a:p>
        </p:txBody>
      </p:sp>
      <p:sp>
        <p:nvSpPr>
          <p:cNvPr id="36" name="Rectangle 35">
            <a:extLst>
              <a:ext uri="{FF2B5EF4-FFF2-40B4-BE49-F238E27FC236}">
                <a16:creationId xmlns:a16="http://schemas.microsoft.com/office/drawing/2014/main" id="{1F9AF2B4-D48A-420D-B605-A8E805633662}"/>
              </a:ext>
            </a:extLst>
          </p:cNvPr>
          <p:cNvSpPr/>
          <p:nvPr/>
        </p:nvSpPr>
        <p:spPr>
          <a:xfrm>
            <a:off x="6290997" y="3768709"/>
            <a:ext cx="1387709" cy="246221"/>
          </a:xfrm>
          <a:prstGeom prst="rect">
            <a:avLst/>
          </a:prstGeom>
          <a:solidFill>
            <a:schemeClr val="bg1"/>
          </a:solidFill>
        </p:spPr>
        <p:txBody>
          <a:bodyPr wrap="square" lIns="0" rIns="0">
            <a:spAutoFit/>
          </a:bodyPr>
          <a:lstStyle/>
          <a:p>
            <a:pPr marL="57150" marR="0" lvl="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Calibri" panose="020F0502020204030204"/>
                <a:ea typeface="+mn-ea"/>
                <a:cs typeface="+mn-cs"/>
              </a:rPr>
              <a:t>Photo source: P. Lavelle;</a:t>
            </a:r>
          </a:p>
        </p:txBody>
      </p:sp>
      <p:sp>
        <p:nvSpPr>
          <p:cNvPr id="35" name="Rectangle 34">
            <a:extLst>
              <a:ext uri="{FF2B5EF4-FFF2-40B4-BE49-F238E27FC236}">
                <a16:creationId xmlns:a16="http://schemas.microsoft.com/office/drawing/2014/main" id="{09979549-9DA3-4CB7-9E12-A71F414BE188}"/>
              </a:ext>
            </a:extLst>
          </p:cNvPr>
          <p:cNvSpPr/>
          <p:nvPr/>
        </p:nvSpPr>
        <p:spPr>
          <a:xfrm>
            <a:off x="7678706" y="3768709"/>
            <a:ext cx="1258145" cy="246221"/>
          </a:xfrm>
          <a:prstGeom prst="rect">
            <a:avLst/>
          </a:prstGeom>
          <a:solidFill>
            <a:schemeClr val="bg1"/>
          </a:solidFill>
        </p:spPr>
        <p:txBody>
          <a:bodyPr wrap="square" lIns="0" rIns="0">
            <a:spAutoFit/>
          </a:bodyPr>
          <a:lstStyle/>
          <a:p>
            <a:pPr marL="57150" marR="0" lvl="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Calibri" panose="020F0502020204030204"/>
                <a:ea typeface="+mn-ea"/>
                <a:cs typeface="+mn-cs"/>
              </a:rPr>
              <a:t>J Moore-Kucera</a:t>
            </a:r>
          </a:p>
        </p:txBody>
      </p:sp>
      <p:pic>
        <p:nvPicPr>
          <p:cNvPr id="30" name="Picture 29">
            <a:extLst>
              <a:ext uri="{FF2B5EF4-FFF2-40B4-BE49-F238E27FC236}">
                <a16:creationId xmlns:a16="http://schemas.microsoft.com/office/drawing/2014/main" id="{CCFB0B32-4C1B-4373-9E7C-DE1EAA1D0DA3}"/>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t="14363" b="26903"/>
          <a:stretch/>
        </p:blipFill>
        <p:spPr>
          <a:xfrm>
            <a:off x="6491970" y="4082191"/>
            <a:ext cx="2220583" cy="334120"/>
          </a:xfrm>
          <a:prstGeom prst="rect">
            <a:avLst/>
          </a:prstGeom>
          <a:solidFill>
            <a:srgbClr val="767A75"/>
          </a:solidFill>
        </p:spPr>
      </p:pic>
      <p:grpSp>
        <p:nvGrpSpPr>
          <p:cNvPr id="31" name="Group 30">
            <a:extLst>
              <a:ext uri="{FF2B5EF4-FFF2-40B4-BE49-F238E27FC236}">
                <a16:creationId xmlns:a16="http://schemas.microsoft.com/office/drawing/2014/main" id="{33831590-085D-441A-A282-66C624FDBE91}"/>
              </a:ext>
            </a:extLst>
          </p:cNvPr>
          <p:cNvGrpSpPr/>
          <p:nvPr/>
        </p:nvGrpSpPr>
        <p:grpSpPr>
          <a:xfrm>
            <a:off x="3672563" y="2870804"/>
            <a:ext cx="1679371" cy="1624410"/>
            <a:chOff x="3352524" y="2476505"/>
            <a:chExt cx="2683892" cy="2721676"/>
          </a:xfrm>
        </p:grpSpPr>
        <p:sp>
          <p:nvSpPr>
            <p:cNvPr id="37" name="Oval 36">
              <a:extLst>
                <a:ext uri="{FF2B5EF4-FFF2-40B4-BE49-F238E27FC236}">
                  <a16:creationId xmlns:a16="http://schemas.microsoft.com/office/drawing/2014/main" id="{E20D7289-AED8-4D10-926D-2C0F29C49140}"/>
                </a:ext>
              </a:extLst>
            </p:cNvPr>
            <p:cNvSpPr/>
            <p:nvPr/>
          </p:nvSpPr>
          <p:spPr>
            <a:xfrm>
              <a:off x="3352524" y="2476505"/>
              <a:ext cx="2683892" cy="2721676"/>
            </a:xfrm>
            <a:prstGeom prst="ellipse">
              <a:avLst/>
            </a:prstGeom>
            <a:solidFill>
              <a:schemeClr val="accent2">
                <a:lumMod val="60000"/>
                <a:lumOff val="40000"/>
              </a:schemeClr>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E6F3F246-8BCE-4082-B9EA-E5632861CA37}"/>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3397606" y="2542264"/>
              <a:ext cx="2593728" cy="2590157"/>
            </a:xfrm>
            <a:prstGeom prst="rect">
              <a:avLst/>
            </a:prstGeom>
          </p:spPr>
        </p:pic>
      </p:grpSp>
    </p:spTree>
    <p:extLst>
      <p:ext uri="{BB962C8B-B14F-4D97-AF65-F5344CB8AC3E}">
        <p14:creationId xmlns:p14="http://schemas.microsoft.com/office/powerpoint/2010/main" val="142755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08"/>
                                        </p:tgtEl>
                                        <p:attrNameLst>
                                          <p:attrName>style.visibility</p:attrName>
                                        </p:attrNameLst>
                                      </p:cBhvr>
                                      <p:to>
                                        <p:strVal val="visible"/>
                                      </p:to>
                                    </p:set>
                                    <p:animEffect transition="in" filter="barn(inVertical)">
                                      <p:cBhvr>
                                        <p:cTn id="12" dur="500"/>
                                        <p:tgtEl>
                                          <p:spTgt spid="708"/>
                                        </p:tgtEl>
                                      </p:cBhvr>
                                    </p:animEffec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right)">
                                      <p:cBhvr>
                                        <p:cTn id="19" dur="500"/>
                                        <p:tgtEl>
                                          <p:spTgt spid="4"/>
                                        </p:tgtEl>
                                      </p:cBhvr>
                                    </p:animEffect>
                                  </p:childTnLst>
                                </p:cTn>
                              </p:par>
                            </p:childTnLst>
                          </p:cTn>
                        </p:par>
                        <p:par>
                          <p:cTn id="20" fill="hold">
                            <p:stCondLst>
                              <p:cond delay="500"/>
                            </p:stCondLst>
                            <p:childTnLst>
                              <p:par>
                                <p:cTn id="21" presetID="22" presetClass="entr" presetSubtype="1" fill="hold" nodeType="afterEffect">
                                  <p:stCondLst>
                                    <p:cond delay="0"/>
                                  </p:stCondLst>
                                  <p:childTnLst>
                                    <p:set>
                                      <p:cBhvr>
                                        <p:cTn id="22" dur="1" fill="hold">
                                          <p:stCondLst>
                                            <p:cond delay="0"/>
                                          </p:stCondLst>
                                        </p:cTn>
                                        <p:tgtEl>
                                          <p:spTgt spid="707"/>
                                        </p:tgtEl>
                                        <p:attrNameLst>
                                          <p:attrName>style.visibility</p:attrName>
                                        </p:attrNameLst>
                                      </p:cBhvr>
                                      <p:to>
                                        <p:strVal val="visible"/>
                                      </p:to>
                                    </p:set>
                                    <p:animEffect transition="in" filter="wipe(up)">
                                      <p:cBhvr>
                                        <p:cTn id="23" dur="600"/>
                                        <p:tgtEl>
                                          <p:spTgt spid="707"/>
                                        </p:tgtEl>
                                      </p:cBhvr>
                                    </p:animEffect>
                                  </p:childTnLst>
                                </p:cTn>
                              </p:par>
                            </p:childTnLst>
                          </p:cTn>
                        </p:par>
                        <p:par>
                          <p:cTn id="24" fill="hold">
                            <p:stCondLst>
                              <p:cond delay="1100"/>
                            </p:stCondLst>
                            <p:childTnLst>
                              <p:par>
                                <p:cTn id="25" presetID="22" presetClass="entr" presetSubtype="1" fill="hold" nodeType="afterEffect">
                                  <p:stCondLst>
                                    <p:cond delay="0"/>
                                  </p:stCondLst>
                                  <p:childTnLst>
                                    <p:set>
                                      <p:cBhvr>
                                        <p:cTn id="26" dur="1" fill="hold">
                                          <p:stCondLst>
                                            <p:cond delay="0"/>
                                          </p:stCondLst>
                                        </p:cTn>
                                        <p:tgtEl>
                                          <p:spTgt spid="696"/>
                                        </p:tgtEl>
                                        <p:attrNameLst>
                                          <p:attrName>style.visibility</p:attrName>
                                        </p:attrNameLst>
                                      </p:cBhvr>
                                      <p:to>
                                        <p:strVal val="visible"/>
                                      </p:to>
                                    </p:set>
                                    <p:animEffect transition="in" filter="wipe(up)">
                                      <p:cBhvr>
                                        <p:cTn id="27" dur="500"/>
                                        <p:tgtEl>
                                          <p:spTgt spid="696"/>
                                        </p:tgtEl>
                                      </p:cBhvr>
                                    </p:animEffect>
                                  </p:childTnLst>
                                </p:cTn>
                              </p:par>
                            </p:childTnLst>
                          </p:cTn>
                        </p:par>
                        <p:par>
                          <p:cTn id="28" fill="hold">
                            <p:stCondLst>
                              <p:cond delay="1600"/>
                            </p:stCondLst>
                            <p:childTnLst>
                              <p:par>
                                <p:cTn id="29" presetID="22" presetClass="entr" presetSubtype="1"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up)">
                                      <p:cBhvr>
                                        <p:cTn id="31" dur="500"/>
                                        <p:tgtEl>
                                          <p:spTgt spid="23"/>
                                        </p:tgtEl>
                                      </p:cBhvr>
                                    </p:animEffect>
                                  </p:childTnLst>
                                </p:cTn>
                              </p:par>
                            </p:childTnLst>
                          </p:cTn>
                        </p:par>
                        <p:par>
                          <p:cTn id="32" fill="hold">
                            <p:stCondLst>
                              <p:cond delay="2100"/>
                            </p:stCondLst>
                            <p:childTnLst>
                              <p:par>
                                <p:cTn id="33" presetID="22" presetClass="entr" presetSubtype="1" fill="hold" grpId="0"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up)">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par>
                          <p:cTn id="41" fill="hold">
                            <p:stCondLst>
                              <p:cond delay="500"/>
                            </p:stCondLst>
                            <p:childTnLst>
                              <p:par>
                                <p:cTn id="42" presetID="22" presetClass="entr" presetSubtype="1" fill="hold" nodeType="afterEffect">
                                  <p:stCondLst>
                                    <p:cond delay="0"/>
                                  </p:stCondLst>
                                  <p:childTnLst>
                                    <p:set>
                                      <p:cBhvr>
                                        <p:cTn id="43" dur="1" fill="hold">
                                          <p:stCondLst>
                                            <p:cond delay="0"/>
                                          </p:stCondLst>
                                        </p:cTn>
                                        <p:tgtEl>
                                          <p:spTgt spid="704"/>
                                        </p:tgtEl>
                                        <p:attrNameLst>
                                          <p:attrName>style.visibility</p:attrName>
                                        </p:attrNameLst>
                                      </p:cBhvr>
                                      <p:to>
                                        <p:strVal val="visible"/>
                                      </p:to>
                                    </p:set>
                                    <p:animEffect transition="in" filter="wipe(up)">
                                      <p:cBhvr>
                                        <p:cTn id="44" dur="500"/>
                                        <p:tgtEl>
                                          <p:spTgt spid="704"/>
                                        </p:tgtEl>
                                      </p:cBhvr>
                                    </p:animEffect>
                                  </p:childTnLst>
                                </p:cTn>
                              </p:par>
                            </p:childTnLst>
                          </p:cTn>
                        </p:par>
                        <p:par>
                          <p:cTn id="45" fill="hold">
                            <p:stCondLst>
                              <p:cond delay="1000"/>
                            </p:stCondLst>
                            <p:childTnLst>
                              <p:par>
                                <p:cTn id="46" presetID="22" presetClass="entr" presetSubtype="1"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up)">
                                      <p:cBhvr>
                                        <p:cTn id="48" dur="500"/>
                                        <p:tgtEl>
                                          <p:spTgt spid="24"/>
                                        </p:tgtEl>
                                      </p:cBhvr>
                                    </p:animEffect>
                                  </p:childTnLst>
                                </p:cTn>
                              </p:par>
                            </p:childTnLst>
                          </p:cTn>
                        </p:par>
                        <p:par>
                          <p:cTn id="49" fill="hold">
                            <p:stCondLst>
                              <p:cond delay="1500"/>
                            </p:stCondLst>
                            <p:childTnLst>
                              <p:par>
                                <p:cTn id="50" presetID="22" presetClass="entr" presetSubtype="1" fill="hold" nodeType="after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up)">
                                      <p:cBhvr>
                                        <p:cTn id="52" dur="500"/>
                                        <p:tgtEl>
                                          <p:spTgt spid="9"/>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up)">
                                      <p:cBhvr>
                                        <p:cTn id="55" dur="500"/>
                                        <p:tgtEl>
                                          <p:spTgt spid="36"/>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up)">
                                      <p:cBhvr>
                                        <p:cTn id="58" dur="500"/>
                                        <p:tgtEl>
                                          <p:spTgt spid="3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right)">
                                      <p:cBhvr>
                                        <p:cTn id="63" dur="500"/>
                                        <p:tgtEl>
                                          <p:spTgt spid="15"/>
                                        </p:tgtEl>
                                      </p:cBhvr>
                                    </p:animEffect>
                                  </p:childTnLst>
                                </p:cTn>
                              </p:par>
                            </p:childTnLst>
                          </p:cTn>
                        </p:par>
                        <p:par>
                          <p:cTn id="64" fill="hold">
                            <p:stCondLst>
                              <p:cond delay="500"/>
                            </p:stCondLst>
                            <p:childTnLst>
                              <p:par>
                                <p:cTn id="65" presetID="22" presetClass="entr" presetSubtype="1" fill="hold" nodeType="afterEffect">
                                  <p:stCondLst>
                                    <p:cond delay="0"/>
                                  </p:stCondLst>
                                  <p:childTnLst>
                                    <p:set>
                                      <p:cBhvr>
                                        <p:cTn id="66" dur="1" fill="hold">
                                          <p:stCondLst>
                                            <p:cond delay="0"/>
                                          </p:stCondLst>
                                        </p:cTn>
                                        <p:tgtEl>
                                          <p:spTgt spid="703"/>
                                        </p:tgtEl>
                                        <p:attrNameLst>
                                          <p:attrName>style.visibility</p:attrName>
                                        </p:attrNameLst>
                                      </p:cBhvr>
                                      <p:to>
                                        <p:strVal val="visible"/>
                                      </p:to>
                                    </p:set>
                                    <p:animEffect transition="in" filter="wipe(up)">
                                      <p:cBhvr>
                                        <p:cTn id="67" dur="500"/>
                                        <p:tgtEl>
                                          <p:spTgt spid="703"/>
                                        </p:tgtEl>
                                      </p:cBhvr>
                                    </p:animEffect>
                                  </p:childTnLst>
                                </p:cTn>
                              </p:par>
                            </p:childTnLst>
                          </p:cTn>
                        </p:par>
                        <p:par>
                          <p:cTn id="68" fill="hold">
                            <p:stCondLst>
                              <p:cond delay="1000"/>
                            </p:stCondLst>
                            <p:childTnLst>
                              <p:par>
                                <p:cTn id="69" presetID="22" presetClass="entr" presetSubtype="1" fill="hold" nodeType="afterEffect">
                                  <p:stCondLst>
                                    <p:cond delay="0"/>
                                  </p:stCondLst>
                                  <p:childTnLst>
                                    <p:set>
                                      <p:cBhvr>
                                        <p:cTn id="70" dur="1" fill="hold">
                                          <p:stCondLst>
                                            <p:cond delay="0"/>
                                          </p:stCondLst>
                                        </p:cTn>
                                        <p:tgtEl>
                                          <p:spTgt spid="697"/>
                                        </p:tgtEl>
                                        <p:attrNameLst>
                                          <p:attrName>style.visibility</p:attrName>
                                        </p:attrNameLst>
                                      </p:cBhvr>
                                      <p:to>
                                        <p:strVal val="visible"/>
                                      </p:to>
                                    </p:set>
                                    <p:animEffect transition="in" filter="wipe(up)">
                                      <p:cBhvr>
                                        <p:cTn id="71" dur="500"/>
                                        <p:tgtEl>
                                          <p:spTgt spid="697"/>
                                        </p:tgtEl>
                                      </p:cBhvr>
                                    </p:animEffect>
                                  </p:childTnLst>
                                </p:cTn>
                              </p:par>
                              <p:par>
                                <p:cTn id="72" presetID="1" presetClass="entr" presetSubtype="0"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left)">
                                      <p:cBhvr>
                                        <p:cTn id="78" dur="500"/>
                                        <p:tgtEl>
                                          <p:spTgt spid="16"/>
                                        </p:tgtEl>
                                      </p:cBhvr>
                                    </p:animEffect>
                                  </p:childTnLst>
                                </p:cTn>
                              </p:par>
                            </p:childTnLst>
                          </p:cTn>
                        </p:par>
                        <p:par>
                          <p:cTn id="79" fill="hold">
                            <p:stCondLst>
                              <p:cond delay="500"/>
                            </p:stCondLst>
                            <p:childTnLst>
                              <p:par>
                                <p:cTn id="80" presetID="22" presetClass="entr" presetSubtype="1" fill="hold" nodeType="after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wipe(up)">
                                      <p:cBhvr>
                                        <p:cTn id="82" dur="500"/>
                                        <p:tgtEl>
                                          <p:spTgt spid="30"/>
                                        </p:tgtEl>
                                      </p:cBhvr>
                                    </p:animEffect>
                                  </p:childTnLst>
                                </p:cTn>
                              </p:par>
                            </p:childTnLst>
                          </p:cTn>
                        </p:par>
                        <p:par>
                          <p:cTn id="83" fill="hold">
                            <p:stCondLst>
                              <p:cond delay="1000"/>
                            </p:stCondLst>
                            <p:childTnLst>
                              <p:par>
                                <p:cTn id="84" presetID="22" presetClass="entr" presetSubtype="1" fill="hold" nodeType="afterEffect">
                                  <p:stCondLst>
                                    <p:cond delay="0"/>
                                  </p:stCondLst>
                                  <p:childTnLst>
                                    <p:set>
                                      <p:cBhvr>
                                        <p:cTn id="85" dur="1" fill="hold">
                                          <p:stCondLst>
                                            <p:cond delay="0"/>
                                          </p:stCondLst>
                                        </p:cTn>
                                        <p:tgtEl>
                                          <p:spTgt spid="29"/>
                                        </p:tgtEl>
                                        <p:attrNameLst>
                                          <p:attrName>style.visibility</p:attrName>
                                        </p:attrNameLst>
                                      </p:cBhvr>
                                      <p:to>
                                        <p:strVal val="visible"/>
                                      </p:to>
                                    </p:set>
                                    <p:animEffect transition="in" filter="wipe(up)">
                                      <p:cBhvr>
                                        <p:cTn id="86" dur="500"/>
                                        <p:tgtEl>
                                          <p:spTgt spid="29"/>
                                        </p:tgtEl>
                                      </p:cBhvr>
                                    </p:animEffect>
                                  </p:childTnLst>
                                </p:cTn>
                              </p:par>
                              <p:par>
                                <p:cTn id="87" presetID="22" presetClass="entr" presetSubtype="1" fill="hold" grpId="0" nodeType="with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wipe(up)">
                                      <p:cBhvr>
                                        <p:cTn id="8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P spid="32" grpId="0" animBg="1"/>
      <p:bldP spid="33" grpId="0" animBg="1"/>
      <p:bldP spid="34" grpId="0" animBg="1"/>
      <p:bldP spid="36" grpId="0" animBg="1"/>
      <p:bldP spid="3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77196" y="266181"/>
            <a:ext cx="4618053" cy="842791"/>
          </a:xfrm>
        </p:spPr>
        <p:txBody>
          <a:bodyPr>
            <a:normAutofit fontScale="90000"/>
          </a:bodyPr>
          <a:lstStyle/>
          <a:p>
            <a:r>
              <a:rPr lang="en-US"/>
              <a:t>What do Soil Organisms Need?</a:t>
            </a:r>
          </a:p>
        </p:txBody>
      </p:sp>
      <p:sp>
        <p:nvSpPr>
          <p:cNvPr id="5" name="Content Placeholder 4"/>
          <p:cNvSpPr>
            <a:spLocks noGrp="1"/>
          </p:cNvSpPr>
          <p:nvPr>
            <p:ph idx="1"/>
          </p:nvPr>
        </p:nvSpPr>
        <p:spPr>
          <a:xfrm>
            <a:off x="3489840" y="1463068"/>
            <a:ext cx="5282214" cy="5029807"/>
          </a:xfrm>
        </p:spPr>
        <p:txBody>
          <a:bodyPr>
            <a:normAutofit/>
          </a:bodyPr>
          <a:lstStyle/>
          <a:p>
            <a:r>
              <a:rPr lang="en-US"/>
              <a:t>How can we feed belowground life?</a:t>
            </a:r>
          </a:p>
          <a:p>
            <a:pPr lvl="1"/>
            <a:r>
              <a:rPr lang="en-US"/>
              <a:t>Choose practices that provide diverse, near continuous inputs and build reserves (SOM)</a:t>
            </a:r>
          </a:p>
          <a:p>
            <a:r>
              <a:rPr lang="en-US"/>
              <a:t>How can we provide &amp; protect habitat?</a:t>
            </a:r>
          </a:p>
          <a:p>
            <a:pPr lvl="1"/>
            <a:r>
              <a:rPr lang="en-US"/>
              <a:t>Choose practices that minimize disturbance of habitat (aggregates) and food sources (SOM + residue)</a:t>
            </a:r>
          </a:p>
          <a:p>
            <a:pPr lvl="1"/>
            <a:r>
              <a:rPr lang="en-US"/>
              <a:t>Choose practices that support a stable habitat from major swings in temperature, water, &amp; chemistry</a:t>
            </a:r>
          </a:p>
        </p:txBody>
      </p:sp>
      <p:cxnSp>
        <p:nvCxnSpPr>
          <p:cNvPr id="8" name="Straight Connector 7">
            <a:extLst>
              <a:ext uri="{FF2B5EF4-FFF2-40B4-BE49-F238E27FC236}">
                <a16:creationId xmlns:a16="http://schemas.microsoft.com/office/drawing/2014/main" id="{476CC918-76C7-4A71-9B1E-03F0E19A9A51}"/>
              </a:ext>
            </a:extLst>
          </p:cNvPr>
          <p:cNvCxnSpPr/>
          <p:nvPr/>
        </p:nvCxnSpPr>
        <p:spPr>
          <a:xfrm>
            <a:off x="4272365" y="1337467"/>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381A7E8-B57B-4C9E-9BC6-64994275D93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5880" y="28467"/>
            <a:ext cx="3150600" cy="6812280"/>
          </a:xfrm>
          <a:prstGeom prst="rect">
            <a:avLst/>
          </a:prstGeom>
          <a:ln w="19050">
            <a:solidFill>
              <a:schemeClr val="tx1"/>
            </a:solidFill>
          </a:ln>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5F0D5937-397D-41D1-A7B0-C7B8585BCCC2}"/>
              </a:ext>
            </a:extLst>
          </p:cNvPr>
          <p:cNvSpPr txBox="1"/>
          <p:nvPr/>
        </p:nvSpPr>
        <p:spPr>
          <a:xfrm>
            <a:off x="-50807" y="6651398"/>
            <a:ext cx="862737" cy="215444"/>
          </a:xfrm>
          <a:prstGeom prst="rect">
            <a:avLst/>
          </a:prstGeom>
          <a:noFill/>
        </p:spPr>
        <p:txBody>
          <a:bodyPr wrap="none" rtlCol="0">
            <a:spAutoFit/>
          </a:bodyPr>
          <a:lstStyle/>
          <a:p>
            <a:r>
              <a:rPr lang="en-US" sz="800" i="1" err="1">
                <a:solidFill>
                  <a:srgbClr val="000F29"/>
                </a:solidFill>
              </a:rPr>
              <a:t>Remsberg</a:t>
            </a:r>
            <a:r>
              <a:rPr lang="en-US" sz="800" i="1">
                <a:solidFill>
                  <a:srgbClr val="000F29"/>
                </a:solidFill>
              </a:rPr>
              <a:t>, SARE</a:t>
            </a:r>
            <a:endParaRPr lang="en-US" sz="800">
              <a:solidFill>
                <a:srgbClr val="000F29"/>
              </a:solidFill>
            </a:endParaRPr>
          </a:p>
        </p:txBody>
      </p:sp>
    </p:spTree>
    <p:extLst>
      <p:ext uri="{BB962C8B-B14F-4D97-AF65-F5344CB8AC3E}">
        <p14:creationId xmlns:p14="http://schemas.microsoft.com/office/powerpoint/2010/main" val="69980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descr="A close up of a logo&#10;&#10;Description generated with high confidence">
            <a:extLst>
              <a:ext uri="{FF2B5EF4-FFF2-40B4-BE49-F238E27FC236}">
                <a16:creationId xmlns:a16="http://schemas.microsoft.com/office/drawing/2014/main" id="{1279DA43-50DC-4ED3-A45A-56C481DD5C74}"/>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311983" y="1087118"/>
            <a:ext cx="4816257" cy="4694327"/>
          </a:xfrm>
          <a:prstGeom prst="ellipse">
            <a:avLst/>
          </a:prstGeom>
          <a:effectLst>
            <a:outerShdw blurRad="63500" sx="102000" sy="102000" algn="ctr" rotWithShape="0">
              <a:prstClr val="black">
                <a:alpha val="40000"/>
              </a:prstClr>
            </a:outerShdw>
          </a:effectLst>
        </p:spPr>
      </p:pic>
      <p:pic>
        <p:nvPicPr>
          <p:cNvPr id="8" name="Picture Placeholder 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l="-386" r="314"/>
          <a:stretch/>
        </p:blipFill>
        <p:spPr>
          <a:xfrm>
            <a:off x="210364" y="3724484"/>
            <a:ext cx="1623644" cy="2803589"/>
          </a:xfrm>
          <a:prstGeom prst="rect">
            <a:avLst/>
          </a:prstGeom>
        </p:spPr>
      </p:pic>
      <p:sp>
        <p:nvSpPr>
          <p:cNvPr id="5" name="Title 4"/>
          <p:cNvSpPr>
            <a:spLocks noGrp="1"/>
          </p:cNvSpPr>
          <p:nvPr>
            <p:ph type="title"/>
          </p:nvPr>
        </p:nvSpPr>
        <p:spPr>
          <a:xfrm>
            <a:off x="318046" y="-234771"/>
            <a:ext cx="9144000" cy="1325563"/>
          </a:xfrm>
          <a:noFill/>
        </p:spPr>
        <p:txBody>
          <a:bodyPr>
            <a:normAutofit/>
          </a:bodyPr>
          <a:lstStyle/>
          <a:p>
            <a:pPr algn="ctr"/>
            <a:r>
              <a:rPr lang="en-US"/>
              <a:t>Soil Health Principles</a:t>
            </a:r>
          </a:p>
        </p:txBody>
      </p:sp>
      <p:sp>
        <p:nvSpPr>
          <p:cNvPr id="11" name="Right Brace 10"/>
          <p:cNvSpPr/>
          <p:nvPr/>
        </p:nvSpPr>
        <p:spPr>
          <a:xfrm>
            <a:off x="6647111" y="1176342"/>
            <a:ext cx="1083076" cy="4445412"/>
          </a:xfrm>
          <a:prstGeom prst="rightBrace">
            <a:avLst>
              <a:gd name="adj1" fmla="val 46038"/>
              <a:gd name="adj2" fmla="val 50573"/>
            </a:avLst>
          </a:prstGeom>
          <a:ln w="28575">
            <a:solidFill>
              <a:srgbClr val="00529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529C"/>
              </a:solidFill>
            </a:endParaRPr>
          </a:p>
        </p:txBody>
      </p:sp>
      <p:sp>
        <p:nvSpPr>
          <p:cNvPr id="12" name="TextBox 11"/>
          <p:cNvSpPr txBox="1"/>
          <p:nvPr/>
        </p:nvSpPr>
        <p:spPr>
          <a:xfrm>
            <a:off x="7609369" y="2677311"/>
            <a:ext cx="1583516" cy="1323439"/>
          </a:xfrm>
          <a:prstGeom prst="rect">
            <a:avLst/>
          </a:prstGeom>
          <a:noFill/>
        </p:spPr>
        <p:txBody>
          <a:bodyPr wrap="square" rtlCol="0">
            <a:spAutoFit/>
          </a:bodyPr>
          <a:lstStyle/>
          <a:p>
            <a:pPr algn="ctr"/>
            <a:r>
              <a:rPr lang="en-US" sz="2000" b="1" u="sng">
                <a:solidFill>
                  <a:srgbClr val="00529C"/>
                </a:solidFill>
                <a:latin typeface="+mj-lt"/>
              </a:rPr>
              <a:t>Protect</a:t>
            </a:r>
            <a:r>
              <a:rPr lang="en-US" sz="2000" b="1">
                <a:solidFill>
                  <a:srgbClr val="00529C"/>
                </a:solidFill>
                <a:latin typeface="+mj-lt"/>
              </a:rPr>
              <a:t> Soil Aggregates &amp; Organic Matter</a:t>
            </a:r>
          </a:p>
        </p:txBody>
      </p:sp>
      <p:sp>
        <p:nvSpPr>
          <p:cNvPr id="13" name="Right Brace 12"/>
          <p:cNvSpPr/>
          <p:nvPr/>
        </p:nvSpPr>
        <p:spPr>
          <a:xfrm flipH="1">
            <a:off x="1761715" y="1247037"/>
            <a:ext cx="916008" cy="4357746"/>
          </a:xfrm>
          <a:prstGeom prst="rightBrace">
            <a:avLst>
              <a:gd name="adj1" fmla="val 46038"/>
              <a:gd name="adj2" fmla="val 50573"/>
            </a:avLst>
          </a:prstGeom>
          <a:ln w="28575">
            <a:solidFill>
              <a:srgbClr val="00529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157413" y="3016598"/>
            <a:ext cx="1729546" cy="707886"/>
          </a:xfrm>
          <a:prstGeom prst="rect">
            <a:avLst/>
          </a:prstGeom>
          <a:noFill/>
        </p:spPr>
        <p:txBody>
          <a:bodyPr wrap="square" rtlCol="0">
            <a:spAutoFit/>
          </a:bodyPr>
          <a:lstStyle/>
          <a:p>
            <a:pPr algn="ctr"/>
            <a:r>
              <a:rPr lang="en-US" sz="2000" b="1" u="sng">
                <a:solidFill>
                  <a:srgbClr val="00529C"/>
                </a:solidFill>
                <a:latin typeface="+mj-lt"/>
              </a:rPr>
              <a:t>Feed</a:t>
            </a:r>
            <a:r>
              <a:rPr lang="en-US" sz="2000" b="1">
                <a:solidFill>
                  <a:srgbClr val="00529C"/>
                </a:solidFill>
                <a:latin typeface="+mj-lt"/>
              </a:rPr>
              <a:t> &amp; Fuel Soil Biology</a:t>
            </a:r>
          </a:p>
        </p:txBody>
      </p:sp>
      <p:sp>
        <p:nvSpPr>
          <p:cNvPr id="3" name="TextBox 2">
            <a:extLst>
              <a:ext uri="{FF2B5EF4-FFF2-40B4-BE49-F238E27FC236}">
                <a16:creationId xmlns:a16="http://schemas.microsoft.com/office/drawing/2014/main" id="{34267582-4736-4B9B-AD45-F2984001E66D}"/>
              </a:ext>
            </a:extLst>
          </p:cNvPr>
          <p:cNvSpPr txBox="1"/>
          <p:nvPr/>
        </p:nvSpPr>
        <p:spPr>
          <a:xfrm>
            <a:off x="15693" y="6305234"/>
            <a:ext cx="4874353" cy="523220"/>
          </a:xfrm>
          <a:prstGeom prst="rect">
            <a:avLst/>
          </a:prstGeom>
          <a:noFill/>
        </p:spPr>
        <p:txBody>
          <a:bodyPr wrap="square" rtlCol="0">
            <a:spAutoFit/>
          </a:bodyPr>
          <a:lstStyle/>
          <a:p>
            <a:r>
              <a:rPr lang="en-US" sz="1400">
                <a:solidFill>
                  <a:schemeClr val="bg1"/>
                </a:solidFill>
              </a:rPr>
              <a:t>*Modified from USDA –NRCS-Principles for High Functioning Soils Factsheet</a:t>
            </a:r>
          </a:p>
        </p:txBody>
      </p:sp>
      <p:sp>
        <p:nvSpPr>
          <p:cNvPr id="15" name="TextBox 14">
            <a:extLst>
              <a:ext uri="{FF2B5EF4-FFF2-40B4-BE49-F238E27FC236}">
                <a16:creationId xmlns:a16="http://schemas.microsoft.com/office/drawing/2014/main" id="{D657F239-9708-4F51-80E9-1371235B8C32}"/>
              </a:ext>
            </a:extLst>
          </p:cNvPr>
          <p:cNvSpPr txBox="1"/>
          <p:nvPr/>
        </p:nvSpPr>
        <p:spPr>
          <a:xfrm>
            <a:off x="4205700" y="3703894"/>
            <a:ext cx="8978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0C0"/>
                </a:solidFill>
                <a:effectLst/>
                <a:uLnTx/>
                <a:uFillTx/>
                <a:latin typeface="Calibri" panose="020F0502020204030204"/>
                <a:ea typeface="+mn-ea"/>
                <a:cs typeface="+mn-cs"/>
              </a:rPr>
              <a:t>Nutrient/ H</a:t>
            </a:r>
            <a:r>
              <a:rPr kumimoji="0" lang="en-US" sz="1400" b="1" i="0" u="none" strike="noStrike" kern="1200" cap="none" spc="0" normalizeH="0" baseline="-25000" noProof="0">
                <a:ln>
                  <a:noFill/>
                </a:ln>
                <a:solidFill>
                  <a:srgbClr val="0070C0"/>
                </a:solidFill>
                <a:effectLst/>
                <a:uLnTx/>
                <a:uFillTx/>
                <a:latin typeface="Calibri" panose="020F0502020204030204"/>
                <a:ea typeface="+mn-ea"/>
                <a:cs typeface="+mn-cs"/>
              </a:rPr>
              <a:t>2</a:t>
            </a:r>
            <a:r>
              <a:rPr kumimoji="0" lang="en-US" sz="1400" b="1" i="0" u="none" strike="noStrike" kern="1200" cap="none" spc="0" normalizeH="0" baseline="0" noProof="0">
                <a:ln>
                  <a:noFill/>
                </a:ln>
                <a:solidFill>
                  <a:srgbClr val="0070C0"/>
                </a:solidFill>
                <a:effectLst/>
                <a:uLnTx/>
                <a:uFillTx/>
                <a:latin typeface="Calibri" panose="020F0502020204030204"/>
                <a:ea typeface="+mn-ea"/>
                <a:cs typeface="+mn-cs"/>
              </a:rPr>
              <a:t>O </a:t>
            </a:r>
            <a:r>
              <a:rPr kumimoji="0" lang="en-US" sz="1400" b="1" i="0" u="none" strike="noStrike" kern="1200" cap="none" spc="0" normalizeH="0" baseline="0" noProof="0" err="1">
                <a:ln>
                  <a:noFill/>
                </a:ln>
                <a:solidFill>
                  <a:srgbClr val="0070C0"/>
                </a:solidFill>
                <a:effectLst/>
                <a:uLnTx/>
                <a:uFillTx/>
                <a:latin typeface="Calibri" panose="020F0502020204030204"/>
                <a:ea typeface="+mn-ea"/>
                <a:cs typeface="+mn-cs"/>
              </a:rPr>
              <a:t>Mgt</a:t>
            </a:r>
            <a:endParaRPr kumimoji="0" lang="en-US" sz="1400" b="1" i="0" u="none" strike="noStrike" kern="1200" cap="none" spc="0" normalizeH="0" baseline="0" noProof="0">
              <a:ln>
                <a:noFill/>
              </a:ln>
              <a:solidFill>
                <a:srgbClr val="0070C0"/>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381639F5-3E32-4652-B134-739C731AA920}"/>
              </a:ext>
            </a:extLst>
          </p:cNvPr>
          <p:cNvSpPr/>
          <p:nvPr/>
        </p:nvSpPr>
        <p:spPr>
          <a:xfrm>
            <a:off x="3536417" y="2085739"/>
            <a:ext cx="2439754" cy="2484006"/>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8513B312-1BFA-446E-9ABD-AC2AC5426B4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577398" y="2157045"/>
            <a:ext cx="2357792" cy="2363972"/>
          </a:xfrm>
          <a:prstGeom prst="rect">
            <a:avLst/>
          </a:prstGeom>
        </p:spPr>
      </p:pic>
    </p:spTree>
    <p:extLst>
      <p:ext uri="{BB962C8B-B14F-4D97-AF65-F5344CB8AC3E}">
        <p14:creationId xmlns:p14="http://schemas.microsoft.com/office/powerpoint/2010/main" val="254116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500"/>
                                        <p:tgtEl>
                                          <p:spTgt spid="13"/>
                                        </p:tgtEl>
                                      </p:cBhvr>
                                    </p:animEffect>
                                  </p:childTnLst>
                                </p:cTn>
                              </p:par>
                              <p:par>
                                <p:cTn id="16" presetID="22" presetClass="entr" presetSubtype="2"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right)">
                                      <p:cBhvr>
                                        <p:cTn id="18" dur="500"/>
                                        <p:tgtEl>
                                          <p:spTgt spid="8"/>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right)">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361908" y="6328173"/>
            <a:ext cx="4420184" cy="400110"/>
          </a:xfrm>
          <a:prstGeom prst="rect">
            <a:avLst/>
          </a:prstGeom>
          <a:solidFill>
            <a:schemeClr val="bg1">
              <a:lumMod val="95000"/>
            </a:schemeClr>
          </a:solidFill>
          <a:ln>
            <a:solidFill>
              <a:schemeClr val="tx1"/>
            </a:solidFill>
          </a:ln>
        </p:spPr>
        <p:txBody>
          <a:bodyPr wrap="square" rtlCol="0">
            <a:spAutoFit/>
          </a:bodyPr>
          <a:lstStyle/>
          <a:p>
            <a:r>
              <a:rPr lang="en-US" sz="1000">
                <a:solidFill>
                  <a:schemeClr val="tx1">
                    <a:lumMod val="95000"/>
                    <a:lumOff val="5000"/>
                  </a:schemeClr>
                </a:solidFill>
                <a:effectLst/>
                <a:latin typeface="+mn-lt"/>
              </a:rPr>
              <a:t>Global Soil Biodiversity Atlas</a:t>
            </a:r>
            <a:r>
              <a:rPr lang="en-US" sz="1000">
                <a:solidFill>
                  <a:schemeClr val="tx1">
                    <a:lumMod val="95000"/>
                    <a:lumOff val="5000"/>
                  </a:schemeClr>
                </a:solidFill>
              </a:rPr>
              <a:t>. 2016.</a:t>
            </a:r>
            <a:r>
              <a:rPr lang="en-US" sz="1000">
                <a:solidFill>
                  <a:schemeClr val="tx1">
                    <a:lumMod val="95000"/>
                    <a:lumOff val="5000"/>
                  </a:schemeClr>
                </a:solidFill>
                <a:effectLst/>
                <a:latin typeface="+mn-lt"/>
              </a:rPr>
              <a:t> Orgiazzi, </a:t>
            </a:r>
            <a:r>
              <a:rPr lang="en-US" sz="1000" err="1">
                <a:solidFill>
                  <a:schemeClr val="tx1">
                    <a:lumMod val="95000"/>
                    <a:lumOff val="5000"/>
                  </a:schemeClr>
                </a:solidFill>
                <a:effectLst/>
                <a:latin typeface="+mn-lt"/>
              </a:rPr>
              <a:t>Bardgett</a:t>
            </a:r>
            <a:r>
              <a:rPr lang="en-US" sz="1000">
                <a:solidFill>
                  <a:schemeClr val="tx1">
                    <a:lumMod val="95000"/>
                    <a:lumOff val="5000"/>
                  </a:schemeClr>
                </a:solidFill>
                <a:effectLst/>
                <a:latin typeface="+mn-lt"/>
              </a:rPr>
              <a:t>,  Barrios et al. Luxembourg, European Commission, Publications Office of the European Union</a:t>
            </a:r>
            <a:r>
              <a:rPr lang="en-US" sz="1000" b="1">
                <a:solidFill>
                  <a:schemeClr val="tx1">
                    <a:lumMod val="95000"/>
                    <a:lumOff val="5000"/>
                  </a:schemeClr>
                </a:solidFill>
                <a:effectLst/>
                <a:latin typeface="+mn-lt"/>
              </a:rPr>
              <a:t>: 176p.</a:t>
            </a:r>
            <a:r>
              <a:rPr lang="en-US" sz="1000">
                <a:solidFill>
                  <a:schemeClr val="tx1">
                    <a:lumMod val="95000"/>
                    <a:lumOff val="5000"/>
                  </a:schemeClr>
                </a:solidFill>
                <a:effectLst/>
                <a:latin typeface="+mn-lt"/>
              </a:rPr>
              <a:t> </a:t>
            </a:r>
          </a:p>
        </p:txBody>
      </p:sp>
      <p:pic>
        <p:nvPicPr>
          <p:cNvPr id="8" name="Picture 7">
            <a:extLst>
              <a:ext uri="{FF2B5EF4-FFF2-40B4-BE49-F238E27FC236}">
                <a16:creationId xmlns:a16="http://schemas.microsoft.com/office/drawing/2014/main" id="{F8A4A10D-5ACD-4552-8901-8F0929E7A6D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6958" y="935665"/>
            <a:ext cx="9019546" cy="5056440"/>
          </a:xfrm>
          <a:prstGeom prst="rect">
            <a:avLst/>
          </a:prstGeom>
        </p:spPr>
      </p:pic>
      <p:sp>
        <p:nvSpPr>
          <p:cNvPr id="2" name="TextBox 1">
            <a:extLst>
              <a:ext uri="{FF2B5EF4-FFF2-40B4-BE49-F238E27FC236}">
                <a16:creationId xmlns:a16="http://schemas.microsoft.com/office/drawing/2014/main" id="{3B00DF69-695D-7311-AE09-E369E4BFB82A}"/>
              </a:ext>
            </a:extLst>
          </p:cNvPr>
          <p:cNvSpPr txBox="1"/>
          <p:nvPr/>
        </p:nvSpPr>
        <p:spPr>
          <a:xfrm>
            <a:off x="5156791" y="3880883"/>
            <a:ext cx="2020186" cy="253916"/>
          </a:xfrm>
          <a:prstGeom prst="rect">
            <a:avLst/>
          </a:prstGeom>
          <a:noFill/>
        </p:spPr>
        <p:txBody>
          <a:bodyPr wrap="square" rtlCol="0">
            <a:spAutoFit/>
          </a:bodyPr>
          <a:lstStyle/>
          <a:p>
            <a:r>
              <a:rPr lang="en-US" sz="1050"/>
              <a:t>Bacterial and Fungal feeder</a:t>
            </a:r>
          </a:p>
        </p:txBody>
      </p:sp>
    </p:spTree>
    <p:extLst>
      <p:ext uri="{BB962C8B-B14F-4D97-AF65-F5344CB8AC3E}">
        <p14:creationId xmlns:p14="http://schemas.microsoft.com/office/powerpoint/2010/main" val="37794195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9878" y="870644"/>
            <a:ext cx="9052560" cy="5065544"/>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41568" y="5771911"/>
            <a:ext cx="694421" cy="215444"/>
          </a:xfrm>
          <a:prstGeom prst="rect">
            <a:avLst/>
          </a:prstGeom>
          <a:noFill/>
        </p:spPr>
        <p:txBody>
          <a:bodyPr wrap="none" rtlCol="0">
            <a:spAutoFit/>
          </a:bodyPr>
          <a:lstStyle/>
          <a:p>
            <a:r>
              <a:rPr lang="en-US" sz="800" i="1">
                <a:solidFill>
                  <a:schemeClr val="bg1"/>
                </a:solidFill>
              </a:rPr>
              <a:t>Meeh, NRCS</a:t>
            </a:r>
            <a:endParaRPr lang="en-US" sz="800">
              <a:solidFill>
                <a:schemeClr val="bg1"/>
              </a:solidFill>
            </a:endParaRPr>
          </a:p>
        </p:txBody>
      </p:sp>
      <p:sp>
        <p:nvSpPr>
          <p:cNvPr id="2" name="TextBox 1">
            <a:extLst>
              <a:ext uri="{FF2B5EF4-FFF2-40B4-BE49-F238E27FC236}">
                <a16:creationId xmlns:a16="http://schemas.microsoft.com/office/drawing/2014/main" id="{4B6B0E75-C99B-4F10-B24E-B9DB733353E5}"/>
              </a:ext>
            </a:extLst>
          </p:cNvPr>
          <p:cNvSpPr txBox="1"/>
          <p:nvPr/>
        </p:nvSpPr>
        <p:spPr>
          <a:xfrm>
            <a:off x="329363" y="3503691"/>
            <a:ext cx="8485273" cy="2031325"/>
          </a:xfrm>
          <a:prstGeom prst="rect">
            <a:avLst/>
          </a:prstGeom>
          <a:noFill/>
        </p:spPr>
        <p:txBody>
          <a:bodyPr wrap="square" rtlCol="0">
            <a:spAutoFit/>
          </a:bodyPr>
          <a:lstStyle/>
          <a:p>
            <a:pPr>
              <a:buClr>
                <a:schemeClr val="hlink"/>
              </a:buClr>
              <a:buSzPct val="80000"/>
              <a:buFont typeface="Wingdings" panose="05000000000000000000" pitchFamily="2" charset="2"/>
              <a:buNone/>
            </a:pPr>
            <a:r>
              <a:rPr lang="en-US" altLang="en-US" i="1">
                <a:solidFill>
                  <a:schemeClr val="bg1"/>
                </a:solidFill>
              </a:rPr>
              <a:t>This information is provided as a public service and constitutes no endorsement by the United States Department of Agriculture or the Natural Resources Conservation Service of any service, supply, or equipment listed. </a:t>
            </a:r>
          </a:p>
          <a:p>
            <a:pPr>
              <a:buClr>
                <a:schemeClr val="hlink"/>
              </a:buClr>
              <a:buSzPct val="80000"/>
              <a:buFont typeface="Wingdings" panose="05000000000000000000" pitchFamily="2" charset="2"/>
              <a:buNone/>
            </a:pPr>
            <a:r>
              <a:rPr lang="en-US" altLang="en-US" i="1">
                <a:solidFill>
                  <a:schemeClr val="bg1"/>
                </a:solidFill>
              </a:rPr>
              <a:t>While an effort has been made to provide a complete and accurate listing of services, supplies, and equipment, omissions or other errors may occur and, therefore, other available sources of information should be consulted</a:t>
            </a:r>
          </a:p>
          <a:p>
            <a:pPr>
              <a:buClr>
                <a:schemeClr val="hlink"/>
              </a:buClr>
              <a:buSzPct val="80000"/>
              <a:buFont typeface="Wingdings" panose="05000000000000000000" pitchFamily="2" charset="2"/>
              <a:buNone/>
            </a:pPr>
            <a:r>
              <a:rPr lang="en-US" i="1">
                <a:solidFill>
                  <a:schemeClr val="bg1"/>
                </a:solidFill>
              </a:rPr>
              <a:t>The USDA is an equal opportunity provider and employer.</a:t>
            </a:r>
            <a:endParaRPr lang="en-US">
              <a:solidFill>
                <a:schemeClr val="bg1"/>
              </a:solidFill>
            </a:endParaRPr>
          </a:p>
        </p:txBody>
      </p:sp>
    </p:spTree>
    <p:extLst>
      <p:ext uri="{BB962C8B-B14F-4D97-AF65-F5344CB8AC3E}">
        <p14:creationId xmlns:p14="http://schemas.microsoft.com/office/powerpoint/2010/main" val="29600455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D0981-1271-4001-9C09-2F02E4A1BBD1}"/>
              </a:ext>
            </a:extLst>
          </p:cNvPr>
          <p:cNvSpPr>
            <a:spLocks noGrp="1"/>
          </p:cNvSpPr>
          <p:nvPr>
            <p:ph type="title"/>
          </p:nvPr>
        </p:nvSpPr>
        <p:spPr>
          <a:xfrm>
            <a:off x="1863983" y="391345"/>
            <a:ext cx="6719801" cy="842791"/>
          </a:xfrm>
        </p:spPr>
        <p:txBody>
          <a:bodyPr>
            <a:noAutofit/>
          </a:bodyPr>
          <a:lstStyle/>
          <a:p>
            <a:r>
              <a:rPr lang="en-US"/>
              <a:t>Knowledge Check – Poll Question</a:t>
            </a:r>
          </a:p>
        </p:txBody>
      </p:sp>
      <p:sp>
        <p:nvSpPr>
          <p:cNvPr id="3" name="Content Placeholder 2">
            <a:extLst>
              <a:ext uri="{FF2B5EF4-FFF2-40B4-BE49-F238E27FC236}">
                <a16:creationId xmlns:a16="http://schemas.microsoft.com/office/drawing/2014/main" id="{6842501D-9C1A-4BE0-8D89-5005801ED3FA}"/>
              </a:ext>
            </a:extLst>
          </p:cNvPr>
          <p:cNvSpPr>
            <a:spLocks noGrp="1"/>
          </p:cNvSpPr>
          <p:nvPr>
            <p:ph sz="half" idx="1"/>
          </p:nvPr>
        </p:nvSpPr>
        <p:spPr>
          <a:xfrm>
            <a:off x="1301811" y="1903008"/>
            <a:ext cx="7281973" cy="1903448"/>
          </a:xfrm>
        </p:spPr>
        <p:txBody>
          <a:bodyPr/>
          <a:lstStyle/>
          <a:p>
            <a:pPr marL="0" indent="0">
              <a:buNone/>
            </a:pPr>
            <a:r>
              <a:rPr lang="en-US" sz="4000"/>
              <a:t> Are Mycorrhizal Fungi beneficial to plants?</a:t>
            </a:r>
          </a:p>
          <a:p>
            <a:endParaRPr lang="en-US"/>
          </a:p>
        </p:txBody>
      </p:sp>
    </p:spTree>
    <p:extLst>
      <p:ext uri="{BB962C8B-B14F-4D97-AF65-F5344CB8AC3E}">
        <p14:creationId xmlns:p14="http://schemas.microsoft.com/office/powerpoint/2010/main" val="171631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134" y="387481"/>
            <a:ext cx="4625738" cy="1110173"/>
          </a:xfrm>
        </p:spPr>
        <p:txBody>
          <a:bodyPr>
            <a:normAutofit/>
          </a:bodyPr>
          <a:lstStyle/>
          <a:p>
            <a:r>
              <a:rPr lang="en-US" sz="3600"/>
              <a:t>Soil Organisms </a:t>
            </a:r>
            <a:br>
              <a:rPr lang="en-US" sz="3600"/>
            </a:br>
            <a:r>
              <a:rPr lang="en-US" sz="3600"/>
              <a:t>3 Functional Groups</a:t>
            </a:r>
          </a:p>
        </p:txBody>
      </p:sp>
      <p:sp>
        <p:nvSpPr>
          <p:cNvPr id="6" name="TextBox 5"/>
          <p:cNvSpPr txBox="1"/>
          <p:nvPr/>
        </p:nvSpPr>
        <p:spPr>
          <a:xfrm>
            <a:off x="3994757" y="6375098"/>
            <a:ext cx="4424241" cy="461665"/>
          </a:xfrm>
          <a:prstGeom prst="rect">
            <a:avLst/>
          </a:prstGeom>
          <a:noFill/>
        </p:spPr>
        <p:txBody>
          <a:bodyPr wrap="square" rtlCol="0">
            <a:spAutoFit/>
          </a:bodyPr>
          <a:lstStyle/>
          <a:p>
            <a:r>
              <a:rPr lang="en-US" sz="1200" err="1"/>
              <a:t>Turbe</a:t>
            </a:r>
            <a:r>
              <a:rPr lang="en-US" sz="1200"/>
              <a:t> et al., 2010; </a:t>
            </a:r>
            <a:br>
              <a:rPr lang="en-US" sz="1200"/>
            </a:br>
            <a:r>
              <a:rPr lang="en-US" sz="1200"/>
              <a:t>Global Soil Biodiversity Atlas. 2016. Orgiazzi, </a:t>
            </a:r>
            <a:r>
              <a:rPr lang="en-US" sz="1200" err="1"/>
              <a:t>Bardgett</a:t>
            </a:r>
            <a:r>
              <a:rPr lang="en-US" sz="1200"/>
              <a:t>, Barrios et al. </a:t>
            </a:r>
          </a:p>
        </p:txBody>
      </p:sp>
      <p:sp>
        <p:nvSpPr>
          <p:cNvPr id="9" name="TextBox 8">
            <a:extLst>
              <a:ext uri="{FF2B5EF4-FFF2-40B4-BE49-F238E27FC236}">
                <a16:creationId xmlns:a16="http://schemas.microsoft.com/office/drawing/2014/main" id="{CFD7C45F-61D2-42D3-A247-0F47633DF737}"/>
              </a:ext>
            </a:extLst>
          </p:cNvPr>
          <p:cNvSpPr txBox="1"/>
          <p:nvPr/>
        </p:nvSpPr>
        <p:spPr>
          <a:xfrm>
            <a:off x="5514209" y="1774652"/>
            <a:ext cx="1836550" cy="646331"/>
          </a:xfrm>
          <a:prstGeom prst="rect">
            <a:avLst/>
          </a:prstGeom>
          <a:noFill/>
          <a:ln>
            <a:solidFill>
              <a:schemeClr val="tx1"/>
            </a:solidFill>
          </a:ln>
        </p:spPr>
        <p:txBody>
          <a:bodyPr wrap="square" rtlCol="0">
            <a:spAutoFit/>
          </a:bodyPr>
          <a:lstStyle/>
          <a:p>
            <a:pPr algn="ctr"/>
            <a:r>
              <a:rPr lang="en-US" b="1">
                <a:latin typeface="+mj-lt"/>
              </a:rPr>
              <a:t>Decomposition &amp; C Cycling</a:t>
            </a:r>
          </a:p>
        </p:txBody>
      </p:sp>
      <p:sp>
        <p:nvSpPr>
          <p:cNvPr id="10" name="TextBox 9">
            <a:extLst>
              <a:ext uri="{FF2B5EF4-FFF2-40B4-BE49-F238E27FC236}">
                <a16:creationId xmlns:a16="http://schemas.microsoft.com/office/drawing/2014/main" id="{18A0A891-09EC-4F1A-9E4D-A857EB71691C}"/>
              </a:ext>
            </a:extLst>
          </p:cNvPr>
          <p:cNvSpPr txBox="1"/>
          <p:nvPr/>
        </p:nvSpPr>
        <p:spPr>
          <a:xfrm>
            <a:off x="6206878" y="2966558"/>
            <a:ext cx="1836550" cy="1200329"/>
          </a:xfrm>
          <a:prstGeom prst="rect">
            <a:avLst/>
          </a:prstGeom>
          <a:noFill/>
          <a:ln>
            <a:solidFill>
              <a:schemeClr val="tx1"/>
            </a:solidFill>
          </a:ln>
        </p:spPr>
        <p:txBody>
          <a:bodyPr wrap="square" rtlCol="0">
            <a:spAutoFit/>
          </a:bodyPr>
          <a:lstStyle/>
          <a:p>
            <a:pPr algn="ctr"/>
            <a:r>
              <a:rPr lang="en-US" b="1">
                <a:latin typeface="+mj-lt"/>
              </a:rPr>
              <a:t>Building soil, creating aggregates &amp; pores</a:t>
            </a:r>
          </a:p>
        </p:txBody>
      </p:sp>
      <p:sp>
        <p:nvSpPr>
          <p:cNvPr id="11" name="TextBox 10">
            <a:extLst>
              <a:ext uri="{FF2B5EF4-FFF2-40B4-BE49-F238E27FC236}">
                <a16:creationId xmlns:a16="http://schemas.microsoft.com/office/drawing/2014/main" id="{167ABED3-7A5B-4F1B-B9F1-6935AC6A7D93}"/>
              </a:ext>
            </a:extLst>
          </p:cNvPr>
          <p:cNvSpPr txBox="1"/>
          <p:nvPr/>
        </p:nvSpPr>
        <p:spPr>
          <a:xfrm>
            <a:off x="6294734" y="5201229"/>
            <a:ext cx="1836550" cy="369332"/>
          </a:xfrm>
          <a:prstGeom prst="rect">
            <a:avLst/>
          </a:prstGeom>
          <a:noFill/>
          <a:ln>
            <a:solidFill>
              <a:schemeClr val="tx1"/>
            </a:solidFill>
          </a:ln>
        </p:spPr>
        <p:txBody>
          <a:bodyPr wrap="square" rtlCol="0">
            <a:spAutoFit/>
          </a:bodyPr>
          <a:lstStyle/>
          <a:p>
            <a:pPr algn="ctr"/>
            <a:r>
              <a:rPr lang="en-US" b="1">
                <a:latin typeface="+mj-lt"/>
              </a:rPr>
              <a:t>Nutrient Cycling</a:t>
            </a:r>
          </a:p>
        </p:txBody>
      </p:sp>
      <p:sp>
        <p:nvSpPr>
          <p:cNvPr id="12" name="TextBox 11">
            <a:extLst>
              <a:ext uri="{FF2B5EF4-FFF2-40B4-BE49-F238E27FC236}">
                <a16:creationId xmlns:a16="http://schemas.microsoft.com/office/drawing/2014/main" id="{33569682-69C4-4FA8-8E0C-A7B60F6BBE75}"/>
              </a:ext>
            </a:extLst>
          </p:cNvPr>
          <p:cNvSpPr txBox="1"/>
          <p:nvPr/>
        </p:nvSpPr>
        <p:spPr>
          <a:xfrm>
            <a:off x="7623782" y="4348710"/>
            <a:ext cx="1405803" cy="646331"/>
          </a:xfrm>
          <a:prstGeom prst="rect">
            <a:avLst/>
          </a:prstGeom>
          <a:noFill/>
          <a:ln>
            <a:solidFill>
              <a:schemeClr val="tx1"/>
            </a:solidFill>
          </a:ln>
        </p:spPr>
        <p:txBody>
          <a:bodyPr wrap="square" rtlCol="0">
            <a:spAutoFit/>
          </a:bodyPr>
          <a:lstStyle/>
          <a:p>
            <a:pPr algn="ctr"/>
            <a:r>
              <a:rPr lang="en-US" b="1">
                <a:latin typeface="+mj-lt"/>
              </a:rPr>
              <a:t>Population Regulation</a:t>
            </a:r>
          </a:p>
        </p:txBody>
      </p:sp>
      <p:sp>
        <p:nvSpPr>
          <p:cNvPr id="13" name="TextBox 12">
            <a:extLst>
              <a:ext uri="{FF2B5EF4-FFF2-40B4-BE49-F238E27FC236}">
                <a16:creationId xmlns:a16="http://schemas.microsoft.com/office/drawing/2014/main" id="{8093ABD1-774A-4A8A-9108-5F4604235990}"/>
              </a:ext>
            </a:extLst>
          </p:cNvPr>
          <p:cNvSpPr txBox="1"/>
          <p:nvPr/>
        </p:nvSpPr>
        <p:spPr>
          <a:xfrm>
            <a:off x="7649657" y="5763197"/>
            <a:ext cx="1354053" cy="646331"/>
          </a:xfrm>
          <a:prstGeom prst="rect">
            <a:avLst/>
          </a:prstGeom>
          <a:noFill/>
          <a:ln>
            <a:solidFill>
              <a:schemeClr val="tx1"/>
            </a:solidFill>
          </a:ln>
        </p:spPr>
        <p:txBody>
          <a:bodyPr wrap="square" rtlCol="0">
            <a:spAutoFit/>
          </a:bodyPr>
          <a:lstStyle/>
          <a:p>
            <a:pPr algn="ctr"/>
            <a:r>
              <a:rPr lang="en-US" b="1">
                <a:latin typeface="+mj-lt"/>
              </a:rPr>
              <a:t>Plant Productivity</a:t>
            </a:r>
          </a:p>
        </p:txBody>
      </p:sp>
      <p:sp>
        <p:nvSpPr>
          <p:cNvPr id="14" name="TextBox 13">
            <a:extLst>
              <a:ext uri="{FF2B5EF4-FFF2-40B4-BE49-F238E27FC236}">
                <a16:creationId xmlns:a16="http://schemas.microsoft.com/office/drawing/2014/main" id="{0B1BF0F0-4D68-41FE-AD80-59C714ED397D}"/>
              </a:ext>
            </a:extLst>
          </p:cNvPr>
          <p:cNvSpPr txBox="1"/>
          <p:nvPr/>
        </p:nvSpPr>
        <p:spPr>
          <a:xfrm>
            <a:off x="7597907" y="2134694"/>
            <a:ext cx="1405803" cy="646331"/>
          </a:xfrm>
          <a:prstGeom prst="rect">
            <a:avLst/>
          </a:prstGeom>
          <a:noFill/>
          <a:ln>
            <a:solidFill>
              <a:schemeClr val="tx1"/>
            </a:solidFill>
          </a:ln>
        </p:spPr>
        <p:txBody>
          <a:bodyPr wrap="square" rtlCol="0">
            <a:spAutoFit/>
          </a:bodyPr>
          <a:lstStyle/>
          <a:p>
            <a:pPr algn="ctr"/>
            <a:r>
              <a:rPr lang="en-US" b="1">
                <a:latin typeface="+mj-lt"/>
              </a:rPr>
              <a:t>Ecosystem Resiliency</a:t>
            </a:r>
          </a:p>
        </p:txBody>
      </p:sp>
      <p:sp>
        <p:nvSpPr>
          <p:cNvPr id="16" name="Title 1">
            <a:extLst>
              <a:ext uri="{FF2B5EF4-FFF2-40B4-BE49-F238E27FC236}">
                <a16:creationId xmlns:a16="http://schemas.microsoft.com/office/drawing/2014/main" id="{72A20866-BB91-434D-86D9-AA6DC29D8AEA}"/>
              </a:ext>
            </a:extLst>
          </p:cNvPr>
          <p:cNvSpPr txBox="1">
            <a:spLocks/>
          </p:cNvSpPr>
          <p:nvPr/>
        </p:nvSpPr>
        <p:spPr>
          <a:xfrm>
            <a:off x="4958768" y="447984"/>
            <a:ext cx="3768104" cy="111017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accent5"/>
                </a:solidFill>
                <a:latin typeface="+mn-lt"/>
                <a:ea typeface="+mj-ea"/>
                <a:cs typeface="+mj-cs"/>
              </a:defRPr>
            </a:lvl1pPr>
          </a:lstStyle>
          <a:p>
            <a:pPr algn="ctr"/>
            <a:r>
              <a:rPr lang="en-US" sz="3600" b="0">
                <a:solidFill>
                  <a:srgbClr val="00529C"/>
                </a:solidFill>
                <a:latin typeface="+mj-lt"/>
              </a:rPr>
              <a:t>Key Ecosystem Functions</a:t>
            </a:r>
          </a:p>
        </p:txBody>
      </p:sp>
      <p:pic>
        <p:nvPicPr>
          <p:cNvPr id="18" name="Picture 17">
            <a:extLst>
              <a:ext uri="{FF2B5EF4-FFF2-40B4-BE49-F238E27FC236}">
                <a16:creationId xmlns:a16="http://schemas.microsoft.com/office/drawing/2014/main" id="{CBE849C4-49E6-46F7-BD57-948B395CD99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238" y="1546475"/>
            <a:ext cx="2470949" cy="2450093"/>
          </a:xfrm>
          <a:prstGeom prst="ellipse">
            <a:avLst/>
          </a:prstGeom>
          <a:ln w="19050" cap="rnd">
            <a:solidFill>
              <a:schemeClr val="tx1"/>
            </a:solidFill>
          </a:ln>
          <a:effectLst/>
          <a:scene3d>
            <a:camera prst="orthographicFront"/>
            <a:lightRig rig="contrasting" dir="t">
              <a:rot lat="0" lon="0" rev="3000000"/>
            </a:lightRig>
          </a:scene3d>
          <a:sp3d contourW="7620">
            <a:bevelT w="95250" h="31750"/>
            <a:contourClr>
              <a:srgbClr val="333333"/>
            </a:contourClr>
          </a:sp3d>
        </p:spPr>
      </p:pic>
      <p:pic>
        <p:nvPicPr>
          <p:cNvPr id="19" name="Picture 18">
            <a:extLst>
              <a:ext uri="{FF2B5EF4-FFF2-40B4-BE49-F238E27FC236}">
                <a16:creationId xmlns:a16="http://schemas.microsoft.com/office/drawing/2014/main" id="{D49CF531-0202-4481-B8FF-17EFE9A9C85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85345" y="1796943"/>
            <a:ext cx="1312531" cy="1311113"/>
          </a:xfrm>
          <a:prstGeom prst="ellipse">
            <a:avLst/>
          </a:prstGeom>
          <a:ln w="19050" cap="rnd">
            <a:solidFill>
              <a:schemeClr val="tx1"/>
            </a:solidFill>
          </a:ln>
          <a:effectLst/>
          <a:scene3d>
            <a:camera prst="orthographicFront"/>
            <a:lightRig rig="contrasting" dir="t">
              <a:rot lat="0" lon="0" rev="3000000"/>
            </a:lightRig>
          </a:scene3d>
          <a:sp3d contourW="7620">
            <a:bevelT w="95250" h="31750"/>
            <a:contourClr>
              <a:srgbClr val="333333"/>
            </a:contourClr>
          </a:sp3d>
        </p:spPr>
      </p:pic>
      <p:pic>
        <p:nvPicPr>
          <p:cNvPr id="20" name="Picture 19">
            <a:extLst>
              <a:ext uri="{FF2B5EF4-FFF2-40B4-BE49-F238E27FC236}">
                <a16:creationId xmlns:a16="http://schemas.microsoft.com/office/drawing/2014/main" id="{49B5AC4D-D908-4CC1-B48E-250D50412535}"/>
              </a:ext>
            </a:extLst>
          </p:cNvPr>
          <p:cNvPicPr>
            <a:picLocks noChangeAspect="1"/>
          </p:cNvPicPr>
          <p:nvPr/>
        </p:nvPicPr>
        <p:blipFill>
          <a:blip r:embed="rId5"/>
          <a:stretch>
            <a:fillRect/>
          </a:stretch>
        </p:blipFill>
        <p:spPr>
          <a:xfrm>
            <a:off x="696643" y="3532903"/>
            <a:ext cx="1982365" cy="1970841"/>
          </a:xfrm>
          <a:prstGeom prst="ellipse">
            <a:avLst/>
          </a:prstGeom>
          <a:ln w="19050" cap="rnd">
            <a:solidFill>
              <a:schemeClr val="tx1"/>
            </a:solidFill>
          </a:ln>
          <a:effectLst/>
          <a:scene3d>
            <a:camera prst="orthographicFront"/>
            <a:lightRig rig="contrasting" dir="t">
              <a:rot lat="0" lon="0" rev="3000000"/>
            </a:lightRig>
          </a:scene3d>
          <a:sp3d contourW="7620">
            <a:bevelT w="95250" h="31750"/>
            <a:contourClr>
              <a:srgbClr val="333333"/>
            </a:contourClr>
          </a:sp3d>
        </p:spPr>
      </p:pic>
      <p:sp>
        <p:nvSpPr>
          <p:cNvPr id="21" name="TextBox 20">
            <a:extLst>
              <a:ext uri="{FF2B5EF4-FFF2-40B4-BE49-F238E27FC236}">
                <a16:creationId xmlns:a16="http://schemas.microsoft.com/office/drawing/2014/main" id="{2A92847A-E882-4729-B389-2A91B13BE43B}"/>
              </a:ext>
            </a:extLst>
          </p:cNvPr>
          <p:cNvSpPr txBox="1"/>
          <p:nvPr/>
        </p:nvSpPr>
        <p:spPr>
          <a:xfrm>
            <a:off x="1325664" y="4159448"/>
            <a:ext cx="1191358" cy="646331"/>
          </a:xfrm>
          <a:prstGeom prst="rect">
            <a:avLst/>
          </a:prstGeom>
          <a:solidFill>
            <a:srgbClr val="000F29">
              <a:alpha val="50000"/>
            </a:srgbClr>
          </a:solidFill>
          <a:ln>
            <a:solidFill>
              <a:schemeClr val="tx1"/>
            </a:solidFill>
          </a:ln>
          <a:effectLst>
            <a:outerShdw blurRad="63500" sx="102000" sy="102000" algn="ctr" rotWithShape="0">
              <a:prstClr val="black">
                <a:alpha val="40000"/>
              </a:prstClr>
            </a:outerShdw>
          </a:effectLst>
        </p:spPr>
        <p:txBody>
          <a:bodyPr wrap="square" rtlCol="0">
            <a:spAutoFit/>
          </a:bodyPr>
          <a:lstStyle/>
          <a:p>
            <a:pPr algn="ctr"/>
            <a:r>
              <a:rPr lang="en-US" b="1">
                <a:solidFill>
                  <a:schemeClr val="bg1"/>
                </a:solidFill>
                <a:latin typeface="+mj-lt"/>
              </a:rPr>
              <a:t>Biological Regulators</a:t>
            </a:r>
          </a:p>
        </p:txBody>
      </p:sp>
      <p:pic>
        <p:nvPicPr>
          <p:cNvPr id="22" name="Picture 21">
            <a:extLst>
              <a:ext uri="{FF2B5EF4-FFF2-40B4-BE49-F238E27FC236}">
                <a16:creationId xmlns:a16="http://schemas.microsoft.com/office/drawing/2014/main" id="{80B11B86-7B6F-431C-A7B2-59B131C16AE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12144" y="4893391"/>
            <a:ext cx="1772908" cy="1725405"/>
          </a:xfrm>
          <a:prstGeom prst="ellipse">
            <a:avLst/>
          </a:prstGeom>
          <a:ln w="19050" cap="rnd">
            <a:solidFill>
              <a:schemeClr val="tx1"/>
            </a:solidFill>
          </a:ln>
          <a:effectLst/>
          <a:scene3d>
            <a:camera prst="orthographicFront"/>
            <a:lightRig rig="contrasting" dir="t">
              <a:rot lat="0" lon="0" rev="3000000"/>
            </a:lightRig>
          </a:scene3d>
          <a:sp3d contourW="7620">
            <a:bevelT w="95250" h="31750"/>
            <a:contourClr>
              <a:srgbClr val="333333"/>
            </a:contourClr>
          </a:sp3d>
        </p:spPr>
      </p:pic>
      <p:sp>
        <p:nvSpPr>
          <p:cNvPr id="23" name="TextBox 22">
            <a:extLst>
              <a:ext uri="{FF2B5EF4-FFF2-40B4-BE49-F238E27FC236}">
                <a16:creationId xmlns:a16="http://schemas.microsoft.com/office/drawing/2014/main" id="{474631BC-9915-4776-8430-8535955A5241}"/>
              </a:ext>
            </a:extLst>
          </p:cNvPr>
          <p:cNvSpPr txBox="1"/>
          <p:nvPr/>
        </p:nvSpPr>
        <p:spPr>
          <a:xfrm>
            <a:off x="1966342" y="5485561"/>
            <a:ext cx="1362071" cy="646331"/>
          </a:xfrm>
          <a:prstGeom prst="rect">
            <a:avLst/>
          </a:prstGeom>
          <a:solidFill>
            <a:srgbClr val="000F29">
              <a:alpha val="50000"/>
            </a:srgbClr>
          </a:solidFill>
          <a:ln>
            <a:solidFill>
              <a:schemeClr val="tx1"/>
            </a:solidFill>
          </a:ln>
          <a:effectLst>
            <a:outerShdw blurRad="63500" sx="102000" sy="102000" algn="ctr" rotWithShape="0">
              <a:prstClr val="black">
                <a:alpha val="40000"/>
              </a:prstClr>
            </a:outerShdw>
          </a:effectLst>
        </p:spPr>
        <p:txBody>
          <a:bodyPr wrap="square" rtlCol="0">
            <a:spAutoFit/>
          </a:bodyPr>
          <a:lstStyle/>
          <a:p>
            <a:pPr algn="ctr"/>
            <a:r>
              <a:rPr lang="en-US" b="1">
                <a:solidFill>
                  <a:schemeClr val="bg1"/>
                </a:solidFill>
                <a:latin typeface="+mj-lt"/>
              </a:rPr>
              <a:t>Chemical Engineers</a:t>
            </a:r>
          </a:p>
        </p:txBody>
      </p:sp>
      <p:cxnSp>
        <p:nvCxnSpPr>
          <p:cNvPr id="25" name="Straight Arrow Connector 24">
            <a:extLst>
              <a:ext uri="{FF2B5EF4-FFF2-40B4-BE49-F238E27FC236}">
                <a16:creationId xmlns:a16="http://schemas.microsoft.com/office/drawing/2014/main" id="{1F92FEDA-4B8A-43CB-AB5E-DDC951A58F94}"/>
              </a:ext>
            </a:extLst>
          </p:cNvPr>
          <p:cNvCxnSpPr>
            <a:cxnSpLocks/>
            <a:stCxn id="22" idx="6"/>
            <a:endCxn id="9" idx="2"/>
          </p:cNvCxnSpPr>
          <p:nvPr/>
        </p:nvCxnSpPr>
        <p:spPr>
          <a:xfrm flipV="1">
            <a:off x="3485052" y="2420983"/>
            <a:ext cx="2947432" cy="333511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E5E3B4C-DAEB-4BC5-AC2E-592D4C010FC3}"/>
              </a:ext>
            </a:extLst>
          </p:cNvPr>
          <p:cNvCxnSpPr>
            <a:cxnSpLocks/>
            <a:stCxn id="20" idx="6"/>
            <a:endCxn id="9" idx="1"/>
          </p:cNvCxnSpPr>
          <p:nvPr/>
        </p:nvCxnSpPr>
        <p:spPr>
          <a:xfrm flipV="1">
            <a:off x="2679008" y="2097818"/>
            <a:ext cx="2835201" cy="242050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088E37F-D575-4E75-8534-15992CF02ACB}"/>
              </a:ext>
            </a:extLst>
          </p:cNvPr>
          <p:cNvCxnSpPr>
            <a:cxnSpLocks/>
            <a:stCxn id="19" idx="3"/>
            <a:endCxn id="9" idx="1"/>
          </p:cNvCxnSpPr>
          <p:nvPr/>
        </p:nvCxnSpPr>
        <p:spPr>
          <a:xfrm flipV="1">
            <a:off x="2377561" y="2097818"/>
            <a:ext cx="3136648" cy="81823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119E0D7-E58A-4FD9-A6FC-68E3798A0294}"/>
              </a:ext>
            </a:extLst>
          </p:cNvPr>
          <p:cNvCxnSpPr>
            <a:cxnSpLocks/>
            <a:endCxn id="10" idx="1"/>
          </p:cNvCxnSpPr>
          <p:nvPr/>
        </p:nvCxnSpPr>
        <p:spPr>
          <a:xfrm>
            <a:off x="1383153" y="3038384"/>
            <a:ext cx="4823725" cy="52833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865B08C6-0E87-4A54-AC9A-A96B7F99787C}"/>
              </a:ext>
            </a:extLst>
          </p:cNvPr>
          <p:cNvCxnSpPr>
            <a:cxnSpLocks/>
            <a:stCxn id="20" idx="6"/>
            <a:endCxn id="12" idx="1"/>
          </p:cNvCxnSpPr>
          <p:nvPr/>
        </p:nvCxnSpPr>
        <p:spPr>
          <a:xfrm>
            <a:off x="2679008" y="4518324"/>
            <a:ext cx="4944774" cy="15355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D61D5628-9CC1-4E6B-918A-9F730A57CA85}"/>
              </a:ext>
            </a:extLst>
          </p:cNvPr>
          <p:cNvCxnSpPr>
            <a:cxnSpLocks/>
            <a:stCxn id="20" idx="6"/>
            <a:endCxn id="11" idx="1"/>
          </p:cNvCxnSpPr>
          <p:nvPr/>
        </p:nvCxnSpPr>
        <p:spPr>
          <a:xfrm>
            <a:off x="2679008" y="4518324"/>
            <a:ext cx="3615726" cy="86757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62A3C3F-11DD-45FD-B8BF-CCEBB6AD46EF}"/>
              </a:ext>
            </a:extLst>
          </p:cNvPr>
          <p:cNvCxnSpPr>
            <a:cxnSpLocks/>
            <a:stCxn id="22" idx="7"/>
            <a:endCxn id="11" idx="1"/>
          </p:cNvCxnSpPr>
          <p:nvPr/>
        </p:nvCxnSpPr>
        <p:spPr>
          <a:xfrm>
            <a:off x="3225416" y="5146071"/>
            <a:ext cx="3069318" cy="23982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B09B43DE-948A-4EB0-8340-29807E811B91}"/>
              </a:ext>
            </a:extLst>
          </p:cNvPr>
          <p:cNvCxnSpPr>
            <a:cxnSpLocks/>
            <a:stCxn id="22" idx="5"/>
            <a:endCxn id="13" idx="1"/>
          </p:cNvCxnSpPr>
          <p:nvPr/>
        </p:nvCxnSpPr>
        <p:spPr>
          <a:xfrm flipV="1">
            <a:off x="3225416" y="6086363"/>
            <a:ext cx="4424241" cy="27975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F9B2619-CEDD-4503-B2BB-6955BE4A9D94}"/>
              </a:ext>
            </a:extLst>
          </p:cNvPr>
          <p:cNvCxnSpPr>
            <a:cxnSpLocks/>
            <a:stCxn id="12" idx="2"/>
            <a:endCxn id="13" idx="0"/>
          </p:cNvCxnSpPr>
          <p:nvPr/>
        </p:nvCxnSpPr>
        <p:spPr>
          <a:xfrm>
            <a:off x="8326684" y="4995041"/>
            <a:ext cx="0" cy="76815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E3C530F2-CCF0-431E-8D00-296DA355E45F}"/>
              </a:ext>
            </a:extLst>
          </p:cNvPr>
          <p:cNvCxnSpPr>
            <a:cxnSpLocks/>
            <a:stCxn id="12" idx="0"/>
            <a:endCxn id="14" idx="2"/>
          </p:cNvCxnSpPr>
          <p:nvPr/>
        </p:nvCxnSpPr>
        <p:spPr>
          <a:xfrm flipH="1" flipV="1">
            <a:off x="8300809" y="2781025"/>
            <a:ext cx="25875" cy="156768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BDE30800-79C5-4882-BF76-DAEFD969AE20}"/>
              </a:ext>
            </a:extLst>
          </p:cNvPr>
          <p:cNvCxnSpPr>
            <a:cxnSpLocks/>
            <a:stCxn id="9" idx="3"/>
            <a:endCxn id="14" idx="1"/>
          </p:cNvCxnSpPr>
          <p:nvPr/>
        </p:nvCxnSpPr>
        <p:spPr>
          <a:xfrm>
            <a:off x="7350759" y="2097818"/>
            <a:ext cx="247148" cy="36004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8012F82E-16C8-4E3A-9E35-2F74C8E71A87}"/>
              </a:ext>
            </a:extLst>
          </p:cNvPr>
          <p:cNvCxnSpPr>
            <a:cxnSpLocks/>
            <a:stCxn id="10" idx="3"/>
            <a:endCxn id="14" idx="2"/>
          </p:cNvCxnSpPr>
          <p:nvPr/>
        </p:nvCxnSpPr>
        <p:spPr>
          <a:xfrm flipV="1">
            <a:off x="8043428" y="2781025"/>
            <a:ext cx="257381" cy="78569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7D757279-EE69-42A9-B29F-2AA677B0D149}"/>
              </a:ext>
            </a:extLst>
          </p:cNvPr>
          <p:cNvCxnSpPr>
            <a:cxnSpLocks/>
            <a:stCxn id="11" idx="2"/>
            <a:endCxn id="13" idx="1"/>
          </p:cNvCxnSpPr>
          <p:nvPr/>
        </p:nvCxnSpPr>
        <p:spPr>
          <a:xfrm>
            <a:off x="7213009" y="5570561"/>
            <a:ext cx="436648" cy="5158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4C5C9EB-234E-4732-A78D-B451A2F9DC99}"/>
              </a:ext>
            </a:extLst>
          </p:cNvPr>
          <p:cNvSpPr txBox="1"/>
          <p:nvPr/>
        </p:nvSpPr>
        <p:spPr>
          <a:xfrm>
            <a:off x="957407" y="2589017"/>
            <a:ext cx="1504394" cy="646331"/>
          </a:xfrm>
          <a:prstGeom prst="rect">
            <a:avLst/>
          </a:prstGeom>
          <a:solidFill>
            <a:srgbClr val="001333">
              <a:alpha val="50000"/>
            </a:srgbClr>
          </a:solidFill>
          <a:ln>
            <a:solidFill>
              <a:schemeClr val="tx1"/>
            </a:solidFill>
          </a:ln>
          <a:effectLst>
            <a:outerShdw blurRad="63500" sx="102000" sy="102000" algn="ctr" rotWithShape="0">
              <a:prstClr val="black">
                <a:alpha val="40000"/>
              </a:prstClr>
            </a:outerShdw>
          </a:effectLst>
        </p:spPr>
        <p:txBody>
          <a:bodyPr wrap="square" rtlCol="0">
            <a:spAutoFit/>
          </a:bodyPr>
          <a:lstStyle/>
          <a:p>
            <a:pPr algn="ctr"/>
            <a:r>
              <a:rPr lang="en-US" b="1">
                <a:solidFill>
                  <a:schemeClr val="bg1"/>
                </a:solidFill>
                <a:latin typeface="+mj-lt"/>
              </a:rPr>
              <a:t>Ecosystem Engineers</a:t>
            </a:r>
          </a:p>
        </p:txBody>
      </p:sp>
    </p:spTree>
    <p:extLst>
      <p:ext uri="{BB962C8B-B14F-4D97-AF65-F5344CB8AC3E}">
        <p14:creationId xmlns:p14="http://schemas.microsoft.com/office/powerpoint/2010/main" val="3054197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085" y="4170401"/>
            <a:ext cx="2189918" cy="2322474"/>
          </a:xfrm>
          <a:prstGeom prst="rect">
            <a:avLst/>
          </a:prstGeom>
          <a:solidFill>
            <a:srgbClr val="F2F2F2"/>
          </a:solidFill>
        </p:spPr>
      </p:pic>
      <p:sp>
        <p:nvSpPr>
          <p:cNvPr id="16" name="Title 15"/>
          <p:cNvSpPr>
            <a:spLocks noGrp="1"/>
          </p:cNvSpPr>
          <p:nvPr>
            <p:ph type="title"/>
          </p:nvPr>
        </p:nvSpPr>
        <p:spPr/>
        <p:txBody>
          <a:bodyPr/>
          <a:lstStyle/>
          <a:p>
            <a:r>
              <a:rPr lang="en-US"/>
              <a:t>Ecosystem Engineers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656738"/>
              </p:ext>
            </p:extLst>
          </p:nvPr>
        </p:nvGraphicFramePr>
        <p:xfrm>
          <a:off x="590727" y="1228841"/>
          <a:ext cx="8193756" cy="2806090"/>
        </p:xfrm>
        <a:graphic>
          <a:graphicData uri="http://schemas.openxmlformats.org/drawingml/2006/table">
            <a:tbl>
              <a:tblPr firstRow="1" bandRow="1">
                <a:tableStyleId>{5C22544A-7EE6-4342-B048-85BDC9FD1C3A}</a:tableStyleId>
              </a:tblPr>
              <a:tblGrid>
                <a:gridCol w="1807416">
                  <a:extLst>
                    <a:ext uri="{9D8B030D-6E8A-4147-A177-3AD203B41FA5}">
                      <a16:colId xmlns:a16="http://schemas.microsoft.com/office/drawing/2014/main" val="20000"/>
                    </a:ext>
                  </a:extLst>
                </a:gridCol>
                <a:gridCol w="2130725">
                  <a:extLst>
                    <a:ext uri="{9D8B030D-6E8A-4147-A177-3AD203B41FA5}">
                      <a16:colId xmlns:a16="http://schemas.microsoft.com/office/drawing/2014/main" val="20001"/>
                    </a:ext>
                  </a:extLst>
                </a:gridCol>
                <a:gridCol w="4255615">
                  <a:extLst>
                    <a:ext uri="{9D8B030D-6E8A-4147-A177-3AD203B41FA5}">
                      <a16:colId xmlns:a16="http://schemas.microsoft.com/office/drawing/2014/main" val="20002"/>
                    </a:ext>
                  </a:extLst>
                </a:gridCol>
              </a:tblGrid>
              <a:tr h="807695">
                <a:tc>
                  <a:txBody>
                    <a:bodyPr/>
                    <a:lstStyle/>
                    <a:p>
                      <a:pPr algn="ctr"/>
                      <a:r>
                        <a:rPr lang="en-US" sz="2800" b="0">
                          <a:latin typeface="+mj-lt"/>
                        </a:rPr>
                        <a:t>Functional</a:t>
                      </a:r>
                      <a:r>
                        <a:rPr lang="en-US" sz="2800" b="0" baseline="0">
                          <a:latin typeface="+mj-lt"/>
                        </a:rPr>
                        <a:t> group</a:t>
                      </a:r>
                      <a:endParaRPr lang="en-US" sz="2800" b="0">
                        <a:latin typeface="+mj-lt"/>
                      </a:endParaRPr>
                    </a:p>
                  </a:txBody>
                  <a:tcPr marL="81944" marR="81944" anchor="ctr"/>
                </a:tc>
                <a:tc>
                  <a:txBody>
                    <a:bodyPr/>
                    <a:lstStyle/>
                    <a:p>
                      <a:pPr algn="ctr"/>
                      <a:r>
                        <a:rPr lang="en-US" sz="2800" b="0">
                          <a:latin typeface="+mj-lt"/>
                        </a:rPr>
                        <a:t>Function</a:t>
                      </a:r>
                    </a:p>
                  </a:txBody>
                  <a:tcPr marL="81944" marR="81944" anchor="ctr"/>
                </a:tc>
                <a:tc>
                  <a:txBody>
                    <a:bodyPr/>
                    <a:lstStyle/>
                    <a:p>
                      <a:pPr algn="ctr"/>
                      <a:r>
                        <a:rPr lang="en-US" sz="2800" b="0">
                          <a:latin typeface="+mj-lt"/>
                        </a:rPr>
                        <a:t>Representative members</a:t>
                      </a:r>
                    </a:p>
                  </a:txBody>
                  <a:tcPr marL="81944" marR="81944" anchor="ctr"/>
                </a:tc>
                <a:extLst>
                  <a:ext uri="{0D108BD9-81ED-4DB2-BD59-A6C34878D82A}">
                    <a16:rowId xmlns:a16="http://schemas.microsoft.com/office/drawing/2014/main" val="10000"/>
                  </a:ext>
                </a:extLst>
              </a:tr>
              <a:tr h="18612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005941"/>
                          </a:solidFill>
                          <a:latin typeface="+mj-lt"/>
                        </a:rPr>
                        <a:t>Ecosystem</a:t>
                      </a:r>
                      <a:r>
                        <a:rPr lang="en-US" sz="2800" b="1" baseline="0">
                          <a:solidFill>
                            <a:srgbClr val="005941"/>
                          </a:solidFill>
                          <a:latin typeface="+mj-lt"/>
                        </a:rPr>
                        <a:t> Engineers</a:t>
                      </a:r>
                      <a:endParaRPr lang="en-US" sz="2800" b="1">
                        <a:solidFill>
                          <a:srgbClr val="005941"/>
                        </a:solidFill>
                        <a:latin typeface="+mj-lt"/>
                      </a:endParaRPr>
                    </a:p>
                  </a:txBody>
                  <a:tcPr marL="81944" marR="81944" anchor="ctr"/>
                </a:tc>
                <a:tc>
                  <a:txBody>
                    <a:bodyPr/>
                    <a:lstStyle/>
                    <a:p>
                      <a:pPr algn="ctr"/>
                      <a:r>
                        <a:rPr lang="en-US" sz="2800" b="0">
                          <a:latin typeface="+mj-lt"/>
                        </a:rPr>
                        <a:t>Build pore networks, aggregates, soil mixing </a:t>
                      </a:r>
                    </a:p>
                  </a:txBody>
                  <a:tcPr marL="81944" marR="81944" anchor="ctr"/>
                </a:tc>
                <a:tc>
                  <a:txBody>
                    <a:bodyPr/>
                    <a:lstStyle/>
                    <a:p>
                      <a:pPr algn="ctr"/>
                      <a:r>
                        <a:rPr lang="en-US" sz="2600" b="0">
                          <a:latin typeface="+mj-lt"/>
                        </a:rPr>
                        <a:t>Plant roots, earthworms,  larger</a:t>
                      </a:r>
                      <a:r>
                        <a:rPr lang="en-US" sz="2600" b="0" baseline="0">
                          <a:latin typeface="+mj-lt"/>
                        </a:rPr>
                        <a:t> </a:t>
                      </a:r>
                      <a:r>
                        <a:rPr lang="en-US" sz="2600" b="0">
                          <a:latin typeface="+mj-lt"/>
                        </a:rPr>
                        <a:t>invertebrates (e.g., millipedes, centipedes, beetles)</a:t>
                      </a:r>
                    </a:p>
                  </a:txBody>
                  <a:tcPr marL="81944" marR="81944" anchor="ctr"/>
                </a:tc>
                <a:extLst>
                  <a:ext uri="{0D108BD9-81ED-4DB2-BD59-A6C34878D82A}">
                    <a16:rowId xmlns:a16="http://schemas.microsoft.com/office/drawing/2014/main" val="10001"/>
                  </a:ext>
                </a:extLst>
              </a:tr>
            </a:tbl>
          </a:graphicData>
        </a:graphic>
      </p:graphicFrame>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5003" y="4438189"/>
            <a:ext cx="2440090" cy="1845942"/>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55183" y="4461343"/>
            <a:ext cx="1657574" cy="1581647"/>
          </a:xfrm>
          <a:prstGeom prst="rect">
            <a:avLst/>
          </a:prstGeom>
        </p:spPr>
      </p:pic>
      <p:pic>
        <p:nvPicPr>
          <p:cNvPr id="17" name="Picture 1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15093" y="4438189"/>
            <a:ext cx="2440090" cy="1604801"/>
          </a:xfrm>
          <a:prstGeom prst="rect">
            <a:avLst/>
          </a:prstGeom>
        </p:spPr>
      </p:pic>
      <p:sp>
        <p:nvSpPr>
          <p:cNvPr id="9" name="TextBox 8">
            <a:extLst>
              <a:ext uri="{FF2B5EF4-FFF2-40B4-BE49-F238E27FC236}">
                <a16:creationId xmlns:a16="http://schemas.microsoft.com/office/drawing/2014/main" id="{F2DA9325-F8AA-4BD1-8869-F0CB7AD187CC}"/>
              </a:ext>
            </a:extLst>
          </p:cNvPr>
          <p:cNvSpPr txBox="1"/>
          <p:nvPr/>
        </p:nvSpPr>
        <p:spPr>
          <a:xfrm>
            <a:off x="3345604" y="6364654"/>
            <a:ext cx="4422689" cy="400110"/>
          </a:xfrm>
          <a:prstGeom prst="rect">
            <a:avLst/>
          </a:prstGeom>
          <a:noFill/>
        </p:spPr>
        <p:txBody>
          <a:bodyPr wrap="square" rtlCol="0">
            <a:spAutoFit/>
          </a:bodyPr>
          <a:lstStyle/>
          <a:p>
            <a:r>
              <a:rPr lang="en-US" sz="1000"/>
              <a:t>Modified from </a:t>
            </a:r>
            <a:r>
              <a:rPr lang="en-US" sz="1000" err="1"/>
              <a:t>Turbe</a:t>
            </a:r>
            <a:r>
              <a:rPr lang="en-US" sz="1000"/>
              <a:t> et al., 2010; Images from: Orgiazzi, </a:t>
            </a:r>
            <a:r>
              <a:rPr lang="en-US" sz="1000" err="1"/>
              <a:t>Bardgett</a:t>
            </a:r>
            <a:r>
              <a:rPr lang="en-US" sz="1000"/>
              <a:t>, Barrios et al. 2016. Global Soil Biodiversity Atlas. </a:t>
            </a:r>
          </a:p>
        </p:txBody>
      </p:sp>
    </p:spTree>
    <p:extLst>
      <p:ext uri="{BB962C8B-B14F-4D97-AF65-F5344CB8AC3E}">
        <p14:creationId xmlns:p14="http://schemas.microsoft.com/office/powerpoint/2010/main" val="1118857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9670" y="161729"/>
            <a:ext cx="6719801" cy="842791"/>
          </a:xfrm>
        </p:spPr>
        <p:txBody>
          <a:bodyPr>
            <a:normAutofit/>
          </a:bodyPr>
          <a:lstStyle/>
          <a:p>
            <a:r>
              <a:rPr lang="en-US"/>
              <a:t>Chemical Engineers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2900196"/>
              </p:ext>
            </p:extLst>
          </p:nvPr>
        </p:nvGraphicFramePr>
        <p:xfrm>
          <a:off x="588010" y="1320259"/>
          <a:ext cx="8092017" cy="2621280"/>
        </p:xfrm>
        <a:graphic>
          <a:graphicData uri="http://schemas.openxmlformats.org/drawingml/2006/table">
            <a:tbl>
              <a:tblPr firstRow="1" bandRow="1">
                <a:tableStyleId>{5C22544A-7EE6-4342-B048-85BDC9FD1C3A}</a:tableStyleId>
              </a:tblPr>
              <a:tblGrid>
                <a:gridCol w="1715243">
                  <a:extLst>
                    <a:ext uri="{9D8B030D-6E8A-4147-A177-3AD203B41FA5}">
                      <a16:colId xmlns:a16="http://schemas.microsoft.com/office/drawing/2014/main" val="20000"/>
                    </a:ext>
                  </a:extLst>
                </a:gridCol>
                <a:gridCol w="3588589">
                  <a:extLst>
                    <a:ext uri="{9D8B030D-6E8A-4147-A177-3AD203B41FA5}">
                      <a16:colId xmlns:a16="http://schemas.microsoft.com/office/drawing/2014/main" val="20001"/>
                    </a:ext>
                  </a:extLst>
                </a:gridCol>
                <a:gridCol w="2788185">
                  <a:extLst>
                    <a:ext uri="{9D8B030D-6E8A-4147-A177-3AD203B41FA5}">
                      <a16:colId xmlns:a16="http://schemas.microsoft.com/office/drawing/2014/main" val="20002"/>
                    </a:ext>
                  </a:extLst>
                </a:gridCol>
              </a:tblGrid>
              <a:tr h="851335">
                <a:tc>
                  <a:txBody>
                    <a:bodyPr/>
                    <a:lstStyle/>
                    <a:p>
                      <a:pPr algn="ctr"/>
                      <a:r>
                        <a:rPr lang="en-US" sz="2800" b="0">
                          <a:latin typeface="+mj-lt"/>
                        </a:rPr>
                        <a:t>Functional</a:t>
                      </a:r>
                      <a:r>
                        <a:rPr lang="en-US" sz="2800" b="0" baseline="0">
                          <a:latin typeface="+mj-lt"/>
                        </a:rPr>
                        <a:t> group</a:t>
                      </a:r>
                      <a:endParaRPr lang="en-US" sz="2800" b="0">
                        <a:latin typeface="+mj-lt"/>
                      </a:endParaRPr>
                    </a:p>
                  </a:txBody>
                  <a:tcPr marL="81944" marR="81944" anchor="ctr"/>
                </a:tc>
                <a:tc>
                  <a:txBody>
                    <a:bodyPr/>
                    <a:lstStyle/>
                    <a:p>
                      <a:pPr algn="ctr"/>
                      <a:r>
                        <a:rPr lang="en-US" sz="2800" b="0">
                          <a:latin typeface="+mj-lt"/>
                        </a:rPr>
                        <a:t>Function</a:t>
                      </a:r>
                    </a:p>
                  </a:txBody>
                  <a:tcPr marL="81944" marR="81944" anchor="ctr"/>
                </a:tc>
                <a:tc>
                  <a:txBody>
                    <a:bodyPr/>
                    <a:lstStyle/>
                    <a:p>
                      <a:pPr algn="ctr"/>
                      <a:r>
                        <a:rPr lang="en-US" sz="2800">
                          <a:latin typeface="+mj-lt"/>
                        </a:rPr>
                        <a:t>Representative members</a:t>
                      </a:r>
                    </a:p>
                  </a:txBody>
                  <a:tcPr marL="81944" marR="81944" anchor="ctr"/>
                </a:tc>
                <a:extLst>
                  <a:ext uri="{0D108BD9-81ED-4DB2-BD59-A6C34878D82A}">
                    <a16:rowId xmlns:a16="http://schemas.microsoft.com/office/drawing/2014/main" val="10000"/>
                  </a:ext>
                </a:extLst>
              </a:tr>
              <a:tr h="9943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600" b="1">
                          <a:solidFill>
                            <a:srgbClr val="005941"/>
                          </a:solidFill>
                          <a:latin typeface="+mj-lt"/>
                        </a:rPr>
                        <a:t>Chemical Engineers</a:t>
                      </a:r>
                    </a:p>
                  </a:txBody>
                  <a:tcPr marL="81944" marR="81944" anchor="ctr"/>
                </a:tc>
                <a:tc>
                  <a:txBody>
                    <a:bodyPr/>
                    <a:lstStyle/>
                    <a:p>
                      <a:pPr algn="ctr"/>
                      <a:r>
                        <a:rPr lang="en-US" sz="2600" b="0">
                          <a:latin typeface="+mj-lt"/>
                        </a:rPr>
                        <a:t>Regulate 90% of energy flow in soil; Build soil organic matter &amp; aggregates</a:t>
                      </a:r>
                    </a:p>
                  </a:txBody>
                  <a:tcPr marL="81944" marR="81944" anchor="ctr"/>
                </a:tc>
                <a:tc>
                  <a:txBody>
                    <a:bodyPr/>
                    <a:lstStyle/>
                    <a:p>
                      <a:pPr algn="ctr"/>
                      <a:r>
                        <a:rPr lang="en-US" sz="2600" b="0">
                          <a:latin typeface="+mj-lt"/>
                        </a:rPr>
                        <a:t>Soil microbes </a:t>
                      </a:r>
                    </a:p>
                    <a:p>
                      <a:pPr algn="ctr"/>
                      <a:r>
                        <a:rPr lang="en-US" sz="2600" b="0">
                          <a:latin typeface="+mj-lt"/>
                        </a:rPr>
                        <a:t>(bacteria i.e. rhizobia,  fungi, protozoa, roots)</a:t>
                      </a:r>
                    </a:p>
                  </a:txBody>
                  <a:tcPr marL="81944" marR="81944" anchor="ctr"/>
                </a:tc>
                <a:extLst>
                  <a:ext uri="{0D108BD9-81ED-4DB2-BD59-A6C34878D82A}">
                    <a16:rowId xmlns:a16="http://schemas.microsoft.com/office/drawing/2014/main" val="10001"/>
                  </a:ext>
                </a:extLst>
              </a:tr>
            </a:tbl>
          </a:graphicData>
        </a:graphic>
      </p:graphicFrame>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1196" y="4114386"/>
            <a:ext cx="3281944" cy="2374281"/>
          </a:xfrm>
          <a:prstGeom prst="rect">
            <a:avLst/>
          </a:prstGeom>
        </p:spPr>
      </p:pic>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48464" y="4114386"/>
            <a:ext cx="1971702" cy="1423355"/>
          </a:xfrm>
          <a:prstGeom prst="rect">
            <a:avLst/>
          </a:prstGeom>
        </p:spPr>
      </p:pic>
      <p:pic>
        <p:nvPicPr>
          <p:cNvPr id="19" name="Pictur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409" y="4191417"/>
            <a:ext cx="2065395" cy="1539597"/>
          </a:xfrm>
          <a:prstGeom prst="rect">
            <a:avLst/>
          </a:prstGeom>
        </p:spPr>
      </p:pic>
      <p:sp>
        <p:nvSpPr>
          <p:cNvPr id="9" name="TextBox 8">
            <a:extLst>
              <a:ext uri="{FF2B5EF4-FFF2-40B4-BE49-F238E27FC236}">
                <a16:creationId xmlns:a16="http://schemas.microsoft.com/office/drawing/2014/main" id="{F6C52359-1FCD-4D8D-868A-26FB96AD7D03}"/>
              </a:ext>
            </a:extLst>
          </p:cNvPr>
          <p:cNvSpPr txBox="1"/>
          <p:nvPr/>
        </p:nvSpPr>
        <p:spPr>
          <a:xfrm>
            <a:off x="6412085" y="5728637"/>
            <a:ext cx="2526788" cy="553998"/>
          </a:xfrm>
          <a:prstGeom prst="rect">
            <a:avLst/>
          </a:prstGeom>
          <a:noFill/>
        </p:spPr>
        <p:txBody>
          <a:bodyPr wrap="square" rtlCol="0">
            <a:spAutoFit/>
          </a:bodyPr>
          <a:lstStyle/>
          <a:p>
            <a:r>
              <a:rPr lang="en-US" sz="1000"/>
              <a:t>Modified from </a:t>
            </a:r>
            <a:r>
              <a:rPr lang="en-US" sz="1000" err="1"/>
              <a:t>Turbe</a:t>
            </a:r>
            <a:r>
              <a:rPr lang="en-US" sz="1000"/>
              <a:t> et al., 2010; Images from: Orgiazzi, </a:t>
            </a:r>
            <a:r>
              <a:rPr lang="en-US" sz="1000" err="1"/>
              <a:t>Bardgett</a:t>
            </a:r>
            <a:r>
              <a:rPr lang="en-US" sz="1000"/>
              <a:t>, Barrios et al. 2016. Global Soil Biodiversity Atlas. </a:t>
            </a:r>
          </a:p>
        </p:txBody>
      </p:sp>
    </p:spTree>
    <p:extLst>
      <p:ext uri="{BB962C8B-B14F-4D97-AF65-F5344CB8AC3E}">
        <p14:creationId xmlns:p14="http://schemas.microsoft.com/office/powerpoint/2010/main" val="607164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0688" y="132815"/>
            <a:ext cx="6719801" cy="842791"/>
          </a:xfrm>
        </p:spPr>
        <p:txBody>
          <a:bodyPr/>
          <a:lstStyle/>
          <a:p>
            <a:r>
              <a:rPr lang="en-US"/>
              <a:t>Biological Regulators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6520734"/>
              </p:ext>
            </p:extLst>
          </p:nvPr>
        </p:nvGraphicFramePr>
        <p:xfrm>
          <a:off x="304063" y="1250059"/>
          <a:ext cx="8294334" cy="2743200"/>
        </p:xfrm>
        <a:graphic>
          <a:graphicData uri="http://schemas.openxmlformats.org/drawingml/2006/table">
            <a:tbl>
              <a:tblPr firstRow="1" bandRow="1">
                <a:tableStyleId>{5C22544A-7EE6-4342-B048-85BDC9FD1C3A}</a:tableStyleId>
              </a:tblPr>
              <a:tblGrid>
                <a:gridCol w="1922604">
                  <a:extLst>
                    <a:ext uri="{9D8B030D-6E8A-4147-A177-3AD203B41FA5}">
                      <a16:colId xmlns:a16="http://schemas.microsoft.com/office/drawing/2014/main" val="20000"/>
                    </a:ext>
                  </a:extLst>
                </a:gridCol>
                <a:gridCol w="2276266">
                  <a:extLst>
                    <a:ext uri="{9D8B030D-6E8A-4147-A177-3AD203B41FA5}">
                      <a16:colId xmlns:a16="http://schemas.microsoft.com/office/drawing/2014/main" val="20001"/>
                    </a:ext>
                  </a:extLst>
                </a:gridCol>
                <a:gridCol w="4095464">
                  <a:extLst>
                    <a:ext uri="{9D8B030D-6E8A-4147-A177-3AD203B41FA5}">
                      <a16:colId xmlns:a16="http://schemas.microsoft.com/office/drawing/2014/main" val="20002"/>
                    </a:ext>
                  </a:extLst>
                </a:gridCol>
              </a:tblGrid>
              <a:tr h="731566">
                <a:tc>
                  <a:txBody>
                    <a:bodyPr/>
                    <a:lstStyle/>
                    <a:p>
                      <a:pPr algn="ctr"/>
                      <a:r>
                        <a:rPr lang="en-US" sz="2800" b="0">
                          <a:latin typeface="+mj-lt"/>
                        </a:rPr>
                        <a:t>Functional</a:t>
                      </a:r>
                      <a:r>
                        <a:rPr lang="en-US" sz="2800" b="0" baseline="0">
                          <a:latin typeface="+mj-lt"/>
                        </a:rPr>
                        <a:t> group</a:t>
                      </a:r>
                      <a:endParaRPr lang="en-US" sz="2800" b="0">
                        <a:latin typeface="+mj-lt"/>
                      </a:endParaRPr>
                    </a:p>
                  </a:txBody>
                  <a:tcPr marL="81944" marR="81944" anchor="ctr"/>
                </a:tc>
                <a:tc>
                  <a:txBody>
                    <a:bodyPr/>
                    <a:lstStyle/>
                    <a:p>
                      <a:pPr algn="ctr"/>
                      <a:r>
                        <a:rPr lang="en-US" sz="2800" b="0">
                          <a:latin typeface="+mj-lt"/>
                        </a:rPr>
                        <a:t>Function</a:t>
                      </a:r>
                    </a:p>
                  </a:txBody>
                  <a:tcPr marL="81944" marR="81944" anchor="ctr"/>
                </a:tc>
                <a:tc>
                  <a:txBody>
                    <a:bodyPr/>
                    <a:lstStyle/>
                    <a:p>
                      <a:pPr algn="ctr"/>
                      <a:r>
                        <a:rPr lang="en-US" sz="2800" b="0">
                          <a:latin typeface="+mj-lt"/>
                        </a:rPr>
                        <a:t>Representative members</a:t>
                      </a:r>
                    </a:p>
                  </a:txBody>
                  <a:tcPr marL="81944" marR="81944" anchor="ctr"/>
                </a:tc>
                <a:extLst>
                  <a:ext uri="{0D108BD9-81ED-4DB2-BD59-A6C34878D82A}">
                    <a16:rowId xmlns:a16="http://schemas.microsoft.com/office/drawing/2014/main" val="10000"/>
                  </a:ext>
                </a:extLst>
              </a:tr>
              <a:tr h="16221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005941"/>
                          </a:solidFill>
                          <a:latin typeface="+mj-lt"/>
                        </a:rPr>
                        <a:t>Biological Regulators</a:t>
                      </a:r>
                    </a:p>
                  </a:txBody>
                  <a:tcPr marL="81944" marR="81944" anchor="ctr"/>
                </a:tc>
                <a:tc>
                  <a:txBody>
                    <a:bodyPr/>
                    <a:lstStyle/>
                    <a:p>
                      <a:pPr algn="ctr"/>
                      <a:r>
                        <a:rPr lang="en-US" sz="2800" b="0">
                          <a:latin typeface="+mj-lt"/>
                        </a:rPr>
                        <a:t>Regulate populations</a:t>
                      </a:r>
                    </a:p>
                    <a:p>
                      <a:pPr algn="ctr"/>
                      <a:r>
                        <a:rPr lang="en-US" sz="2800" b="0">
                          <a:latin typeface="+mj-lt"/>
                        </a:rPr>
                        <a:t>of other soil organisms</a:t>
                      </a:r>
                    </a:p>
                  </a:txBody>
                  <a:tcPr marL="81944" marR="81944" anchor="ctr"/>
                </a:tc>
                <a:tc>
                  <a:txBody>
                    <a:bodyPr/>
                    <a:lstStyle/>
                    <a:p>
                      <a:pPr algn="ctr"/>
                      <a:r>
                        <a:rPr lang="en-US" sz="2800" b="0">
                          <a:latin typeface="+mj-lt"/>
                        </a:rPr>
                        <a:t>Protozoa, nematodes, and other small invertebrates (e.g., springtails, mites but also microbes)</a:t>
                      </a:r>
                    </a:p>
                  </a:txBody>
                  <a:tcPr marL="81944" marR="81944" anchor="ctr"/>
                </a:tc>
                <a:extLst>
                  <a:ext uri="{0D108BD9-81ED-4DB2-BD59-A6C34878D82A}">
                    <a16:rowId xmlns:a16="http://schemas.microsoft.com/office/drawing/2014/main" val="10001"/>
                  </a:ext>
                </a:extLst>
              </a:tr>
            </a:tbl>
          </a:graphicData>
        </a:graphic>
      </p:graphicFrame>
      <p:sp>
        <p:nvSpPr>
          <p:cNvPr id="8" name="TextBox 7">
            <a:extLst>
              <a:ext uri="{FF2B5EF4-FFF2-40B4-BE49-F238E27FC236}">
                <a16:creationId xmlns:a16="http://schemas.microsoft.com/office/drawing/2014/main" id="{8309BF6F-D5CA-404C-A193-71E01119917F}"/>
              </a:ext>
            </a:extLst>
          </p:cNvPr>
          <p:cNvSpPr txBox="1"/>
          <p:nvPr/>
        </p:nvSpPr>
        <p:spPr>
          <a:xfrm>
            <a:off x="2077143" y="6552326"/>
            <a:ext cx="6142008" cy="246221"/>
          </a:xfrm>
          <a:prstGeom prst="rect">
            <a:avLst/>
          </a:prstGeom>
          <a:noFill/>
        </p:spPr>
        <p:txBody>
          <a:bodyPr wrap="square" rtlCol="0">
            <a:spAutoFit/>
          </a:bodyPr>
          <a:lstStyle/>
          <a:p>
            <a:r>
              <a:rPr lang="en-US" sz="1000">
                <a:solidFill>
                  <a:schemeClr val="bg2">
                    <a:lumMod val="25000"/>
                  </a:schemeClr>
                </a:solidFill>
              </a:rPr>
              <a:t>Modified from </a:t>
            </a:r>
            <a:r>
              <a:rPr lang="en-US" sz="1000" err="1">
                <a:solidFill>
                  <a:schemeClr val="bg2">
                    <a:lumMod val="25000"/>
                  </a:schemeClr>
                </a:solidFill>
              </a:rPr>
              <a:t>Turbe</a:t>
            </a:r>
            <a:r>
              <a:rPr lang="en-US" sz="1000">
                <a:solidFill>
                  <a:schemeClr val="bg2">
                    <a:lumMod val="25000"/>
                  </a:schemeClr>
                </a:solidFill>
              </a:rPr>
              <a:t> et al., 2010; Images from: Orgiazzi, </a:t>
            </a:r>
            <a:r>
              <a:rPr lang="en-US" sz="1000" err="1">
                <a:solidFill>
                  <a:schemeClr val="bg2">
                    <a:lumMod val="25000"/>
                  </a:schemeClr>
                </a:solidFill>
              </a:rPr>
              <a:t>Bardgett</a:t>
            </a:r>
            <a:r>
              <a:rPr lang="en-US" sz="1000">
                <a:solidFill>
                  <a:schemeClr val="bg2">
                    <a:lumMod val="25000"/>
                  </a:schemeClr>
                </a:solidFill>
              </a:rPr>
              <a:t>, Barrios et al. 2016. Global Soil Biodiversity Atlas. </a:t>
            </a:r>
          </a:p>
        </p:txBody>
      </p:sp>
      <p:sp>
        <p:nvSpPr>
          <p:cNvPr id="9" name="Rectangle: Rounded Corners 8">
            <a:extLst>
              <a:ext uri="{FF2B5EF4-FFF2-40B4-BE49-F238E27FC236}">
                <a16:creationId xmlns:a16="http://schemas.microsoft.com/office/drawing/2014/main" id="{994EF4A6-6126-460D-B283-C96127E68070}"/>
              </a:ext>
            </a:extLst>
          </p:cNvPr>
          <p:cNvSpPr/>
          <p:nvPr/>
        </p:nvSpPr>
        <p:spPr>
          <a:xfrm>
            <a:off x="7194912" y="4504613"/>
            <a:ext cx="1734863" cy="1355587"/>
          </a:xfrm>
          <a:prstGeom prst="roundRect">
            <a:avLst>
              <a:gd name="adj" fmla="val 10000"/>
            </a:avLst>
          </a:prstGeom>
          <a:blipFill rotWithShape="1">
            <a:blip r:embed="rId3"/>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2" name="Rectangle: Rounded Corners 11">
            <a:extLst>
              <a:ext uri="{FF2B5EF4-FFF2-40B4-BE49-F238E27FC236}">
                <a16:creationId xmlns:a16="http://schemas.microsoft.com/office/drawing/2014/main" id="{E05A40C5-A17E-425C-9519-6842BB53D868}"/>
              </a:ext>
            </a:extLst>
          </p:cNvPr>
          <p:cNvSpPr/>
          <p:nvPr/>
        </p:nvSpPr>
        <p:spPr>
          <a:xfrm>
            <a:off x="5514974" y="4511498"/>
            <a:ext cx="1536476" cy="1355587"/>
          </a:xfrm>
          <a:prstGeom prst="roundRect">
            <a:avLst>
              <a:gd name="adj" fmla="val 10000"/>
            </a:avLst>
          </a:prstGeom>
          <a:blipFill rotWithShape="1">
            <a:blip r:embed="rId4"/>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3" name="Rectangle: Rounded Corners 12">
            <a:extLst>
              <a:ext uri="{FF2B5EF4-FFF2-40B4-BE49-F238E27FC236}">
                <a16:creationId xmlns:a16="http://schemas.microsoft.com/office/drawing/2014/main" id="{A66554AD-F850-407C-8708-E3FC98E14572}"/>
              </a:ext>
            </a:extLst>
          </p:cNvPr>
          <p:cNvSpPr/>
          <p:nvPr/>
        </p:nvSpPr>
        <p:spPr>
          <a:xfrm>
            <a:off x="3936451" y="4504613"/>
            <a:ext cx="1384943" cy="1362314"/>
          </a:xfrm>
          <a:prstGeom prst="roundRect">
            <a:avLst>
              <a:gd name="adj" fmla="val 10000"/>
            </a:avLst>
          </a:prstGeom>
          <a:blipFill rotWithShape="1">
            <a:blip r:embed="rId5"/>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4" name="Rectangle: Rounded Corners 13">
            <a:extLst>
              <a:ext uri="{FF2B5EF4-FFF2-40B4-BE49-F238E27FC236}">
                <a16:creationId xmlns:a16="http://schemas.microsoft.com/office/drawing/2014/main" id="{BE727775-8D65-46BF-A45C-D79543BE43C2}"/>
              </a:ext>
            </a:extLst>
          </p:cNvPr>
          <p:cNvSpPr/>
          <p:nvPr/>
        </p:nvSpPr>
        <p:spPr>
          <a:xfrm>
            <a:off x="214225" y="4504613"/>
            <a:ext cx="1592702" cy="1402859"/>
          </a:xfrm>
          <a:prstGeom prst="roundRect">
            <a:avLst>
              <a:gd name="adj" fmla="val 10000"/>
            </a:avLst>
          </a:prstGeom>
          <a:blipFill rotWithShape="1">
            <a:blip r:embed="rId6"/>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15" name="Picture 14">
            <a:extLst>
              <a:ext uri="{FF2B5EF4-FFF2-40B4-BE49-F238E27FC236}">
                <a16:creationId xmlns:a16="http://schemas.microsoft.com/office/drawing/2014/main" id="{37BDBC7A-6EA1-4113-8D51-651AEC06E35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55879" y="4504613"/>
            <a:ext cx="1866729" cy="1362314"/>
          </a:xfrm>
          <a:prstGeom prst="roundRect">
            <a:avLst>
              <a:gd name="adj" fmla="val 8594"/>
            </a:avLst>
          </a:prstGeom>
          <a:solidFill>
            <a:srgbClr val="FFFFFF">
              <a:shade val="85000"/>
            </a:srgbClr>
          </a:solidFill>
          <a:ln w="19050">
            <a:solidFill>
              <a:schemeClr val="bg1"/>
            </a:solidFill>
          </a:ln>
          <a:effectLst>
            <a:outerShdw blurRad="63500" sx="102000" sy="102000" algn="ctr" rotWithShape="0">
              <a:prstClr val="black">
                <a:alpha val="40000"/>
              </a:prstClr>
            </a:outerShdw>
            <a:reflection blurRad="12700" stA="38000" endPos="28000" dist="5000" dir="5400000" sy="-100000" algn="bl" rotWithShape="0"/>
          </a:effectLst>
        </p:spPr>
      </p:pic>
    </p:spTree>
    <p:extLst>
      <p:ext uri="{BB962C8B-B14F-4D97-AF65-F5344CB8AC3E}">
        <p14:creationId xmlns:p14="http://schemas.microsoft.com/office/powerpoint/2010/main" val="199186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0085-AE7E-4811-A102-5ADB3F56EC78}"/>
              </a:ext>
            </a:extLst>
          </p:cNvPr>
          <p:cNvSpPr>
            <a:spLocks noGrp="1"/>
          </p:cNvSpPr>
          <p:nvPr>
            <p:ph type="title"/>
          </p:nvPr>
        </p:nvSpPr>
        <p:spPr/>
        <p:txBody>
          <a:bodyPr>
            <a:normAutofit fontScale="90000"/>
          </a:bodyPr>
          <a:lstStyle/>
          <a:p>
            <a:r>
              <a:rPr lang="en-US"/>
              <a:t>Knowledge check – poll question</a:t>
            </a:r>
          </a:p>
        </p:txBody>
      </p:sp>
      <p:sp>
        <p:nvSpPr>
          <p:cNvPr id="4" name="TextBox 3">
            <a:extLst>
              <a:ext uri="{FF2B5EF4-FFF2-40B4-BE49-F238E27FC236}">
                <a16:creationId xmlns:a16="http://schemas.microsoft.com/office/drawing/2014/main" id="{4AA078B4-6ADB-4994-A699-E64C9391E127}"/>
              </a:ext>
            </a:extLst>
          </p:cNvPr>
          <p:cNvSpPr txBox="1"/>
          <p:nvPr/>
        </p:nvSpPr>
        <p:spPr>
          <a:xfrm>
            <a:off x="1892595" y="2169042"/>
            <a:ext cx="6188149" cy="1569660"/>
          </a:xfrm>
          <a:prstGeom prst="rect">
            <a:avLst/>
          </a:prstGeom>
          <a:noFill/>
        </p:spPr>
        <p:txBody>
          <a:bodyPr wrap="square" rtlCol="0">
            <a:spAutoFit/>
          </a:bodyPr>
          <a:lstStyle/>
          <a:p>
            <a:r>
              <a:rPr lang="en-US" sz="3200" b="0" i="0" u="none" strike="noStrike">
                <a:solidFill>
                  <a:srgbClr val="000000"/>
                </a:solidFill>
                <a:effectLst/>
                <a:latin typeface="Calibri" panose="020F0502020204030204" pitchFamily="34" charset="0"/>
              </a:rPr>
              <a:t> Which soil organism functional group is responsible and regulates 90% of the energy flow in soil?</a:t>
            </a:r>
            <a:r>
              <a:rPr lang="en-US" sz="3200"/>
              <a:t> </a:t>
            </a:r>
          </a:p>
        </p:txBody>
      </p:sp>
    </p:spTree>
    <p:extLst>
      <p:ext uri="{BB962C8B-B14F-4D97-AF65-F5344CB8AC3E}">
        <p14:creationId xmlns:p14="http://schemas.microsoft.com/office/powerpoint/2010/main" val="16732872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SharedWithUsers xmlns="849593af-9ef4-4dc7-a991-ea6257baf2f0">
      <UserInfo>
        <DisplayName/>
        <AccountId xsi:nil="true"/>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37E424-A4B5-4893-AB91-BD1C62D049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68BAF0-9D56-4CF9-87AD-72F2B39BED77}">
  <ds:schemaRefs>
    <ds:schemaRef ds:uri="d213c5ec-0ded-4980-8f3d-4d11f168bb83"/>
    <ds:schemaRef ds:uri="e9342dd5-2223-40ae-bfb1-0046eb6482a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73fb875a-8af9-4255-b008-0995492d31cd"/>
    <ds:schemaRef ds:uri="12363614-19a6-4ba2-943c-7caa8a5735f9"/>
    <ds:schemaRef ds:uri="849593af-9ef4-4dc7-a991-ea6257baf2f0"/>
    <ds:schemaRef ds:uri="http://schemas.microsoft.com/sharepoint/v3"/>
  </ds:schemaRefs>
</ds:datastoreItem>
</file>

<file path=customXml/itemProps3.xml><?xml version="1.0" encoding="utf-8"?>
<ds:datastoreItem xmlns:ds="http://schemas.openxmlformats.org/officeDocument/2006/customXml" ds:itemID="{18A6D666-5779-4D83-B7FE-183C07D6ED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41</Slides>
  <Notes>38</Notes>
  <HiddenSlides>4</HiddenSlide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Soil Biology</vt:lpstr>
      <vt:lpstr>Objectives </vt:lpstr>
      <vt:lpstr>Soils Host Vast Numbers, Mass,  and Diversity of Organisms</vt:lpstr>
      <vt:lpstr>PowerPoint Presentation</vt:lpstr>
      <vt:lpstr>Soil Organisms  3 Functional Groups</vt:lpstr>
      <vt:lpstr>Ecosystem Engineers</vt:lpstr>
      <vt:lpstr>Chemical Engineers</vt:lpstr>
      <vt:lpstr>Biological Regulators</vt:lpstr>
      <vt:lpstr>Knowledge check – poll question</vt:lpstr>
      <vt:lpstr>Optimal Activity in Most Ag Systems Occurs When Conditions are ‘Just Right’</vt:lpstr>
      <vt:lpstr>Seasonal Microbial Activity</vt:lpstr>
      <vt:lpstr>Soil Fauna Breakdown Biomass</vt:lpstr>
      <vt:lpstr>Continuous Flow of C Drives System</vt:lpstr>
      <vt:lpstr>PowerPoint Presentation</vt:lpstr>
      <vt:lpstr>PowerPoint Presentation</vt:lpstr>
      <vt:lpstr>Biological Hot Spots</vt:lpstr>
      <vt:lpstr>Hot Spot for Ecosystem Engineers: Litter Layer</vt:lpstr>
      <vt:lpstr>Hot Spot for Ecosystem Engineers Earthworm and Root Channels</vt:lpstr>
      <vt:lpstr>Not all Earthworms are Beneficial</vt:lpstr>
      <vt:lpstr>Hot Spots for Chemical Engineers &amp; Regulators in Pore Spaces</vt:lpstr>
      <vt:lpstr>Aggregate Surfaces and Pore Space </vt:lpstr>
      <vt:lpstr>Soil Organisms Physically Form &amp; Stabilize Soil Aggregates</vt:lpstr>
      <vt:lpstr>Soil Organisms Chemically Stabilize Soil Aggregates</vt:lpstr>
      <vt:lpstr>Hot Spot For Chemical Processors &amp; Biological Regulators - Rhizosphere</vt:lpstr>
      <vt:lpstr>Root Zone (Rhizosphere):  Key Organisms</vt:lpstr>
      <vt:lpstr>Plant Roots Attract Microbes </vt:lpstr>
      <vt:lpstr>Rhizosphere Key Organisms  Mycorrhizae Mykós (fungus)- riza (root) </vt:lpstr>
      <vt:lpstr>N-Fixing Bacteria (Rhizosphere)</vt:lpstr>
      <vt:lpstr>Biology and the Phosphorus Cycle</vt:lpstr>
      <vt:lpstr>Biology and the Phosphorus Cycle: What factors affect P movement/availability?</vt:lpstr>
      <vt:lpstr>Biology and Nitrogen Cycle </vt:lpstr>
      <vt:lpstr>Biology and the Nitrogen Cycle</vt:lpstr>
      <vt:lpstr>Knowledge Check -  Poll Question</vt:lpstr>
      <vt:lpstr>How Can the Soil Microbiome be Manipulated?</vt:lpstr>
      <vt:lpstr>Belowground Competition</vt:lpstr>
      <vt:lpstr>Summary:  Managing for Soil Biology</vt:lpstr>
      <vt:lpstr>Biological Hot Spots to  Optimize Function</vt:lpstr>
      <vt:lpstr>What do Soil Organisms Need?</vt:lpstr>
      <vt:lpstr>Soil Health Principles</vt:lpstr>
      <vt:lpstr>PowerPoint Presentation</vt:lpstr>
      <vt:lpstr>Knowledge Check – Poll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ATTENTION!</dc:title>
  <dc:creator>Thomas, Candy - FPAC-NRCS, KS</dc:creator>
  <cp:revision>42</cp:revision>
  <dcterms:modified xsi:type="dcterms:W3CDTF">2026-01-12T20:46:54Z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Order">
    <vt:lpwstr>134900.000000000</vt:lpwstr>
  </property>
  <property fmtid="{D5CDD505-2E9C-101B-9397-08002B2CF9AE}" pid="10" name="SharedWithUsers">
    <vt:lpwstr/>
  </property>
  <property fmtid="{D5CDD505-2E9C-101B-9397-08002B2CF9AE}" pid="11" name="_SourceUrl">
    <vt:lpwstr/>
  </property>
  <property fmtid="{D5CDD505-2E9C-101B-9397-08002B2CF9AE}" pid="12" name="_SharedFileIndex">
    <vt:lpwstr/>
  </property>
  <property fmtid="{D5CDD505-2E9C-101B-9397-08002B2CF9AE}" pid="13" name="MediaServiceImageTags">
    <vt:lpwstr/>
  </property>
</Properties>
</file>